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1038" r:id="rId5"/>
    <p:sldId id="263" r:id="rId6"/>
    <p:sldId id="2154" r:id="rId7"/>
    <p:sldId id="2161" r:id="rId8"/>
    <p:sldId id="2162" r:id="rId9"/>
    <p:sldId id="2163" r:id="rId10"/>
    <p:sldId id="21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F61B8F9-C7D9-4374-B50B-5CE3B829538A}">
          <p14:sldIdLst>
            <p14:sldId id="1038"/>
            <p14:sldId id="263"/>
            <p14:sldId id="2154"/>
            <p14:sldId id="2161"/>
            <p14:sldId id="2162"/>
            <p14:sldId id="2163"/>
            <p14:sldId id="21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giaire6 (MGGVOLTAIRE)" initials="S(" lastIdx="1" clrIdx="0">
    <p:extLst>
      <p:ext uri="{19B8F6BF-5375-455C-9EA6-DF929625EA0E}">
        <p15:presenceInfo xmlns:p15="http://schemas.microsoft.com/office/powerpoint/2012/main" userId="Stagiaire6 (MGGVOLTAIRE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D4A"/>
    <a:srgbClr val="7E9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58088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outlineViewPr>
    <p:cViewPr>
      <p:scale>
        <a:sx n="33" d="100"/>
        <a:sy n="33" d="100"/>
      </p:scale>
      <p:origin x="0" y="-113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6BBD3-EB66-4C30-BE6F-7BB21D6BE0CB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8FC5BF4A-0BF7-4205-A2BB-D031B596191F}">
      <dgm:prSet phldrT="[Texte]" custT="1"/>
      <dgm:spPr/>
      <dgm:t>
        <a:bodyPr/>
        <a:lstStyle/>
        <a:p>
          <a:r>
            <a:rPr lang="fr-FR" sz="1800" b="1" dirty="0"/>
            <a:t>DUER</a:t>
          </a:r>
        </a:p>
      </dgm:t>
    </dgm:pt>
    <dgm:pt modelId="{CA444633-C097-4C9D-A7E7-2A3FE1375A8B}" type="parTrans" cxnId="{4D9193F3-F99B-49B9-BF90-8077320C9641}">
      <dgm:prSet/>
      <dgm:spPr/>
      <dgm:t>
        <a:bodyPr/>
        <a:lstStyle/>
        <a:p>
          <a:endParaRPr lang="fr-FR"/>
        </a:p>
      </dgm:t>
    </dgm:pt>
    <dgm:pt modelId="{E77194A7-CF98-4982-9F81-F347724DDAB9}" type="sibTrans" cxnId="{4D9193F3-F99B-49B9-BF90-8077320C9641}">
      <dgm:prSet/>
      <dgm:spPr/>
      <dgm:t>
        <a:bodyPr/>
        <a:lstStyle/>
        <a:p>
          <a:endParaRPr lang="fr-FR"/>
        </a:p>
      </dgm:t>
    </dgm:pt>
    <dgm:pt modelId="{8D2E239E-6193-45B3-8271-E7F44F07DF62}">
      <dgm:prSet phldrT="[Texte]" custT="1"/>
      <dgm:spPr/>
      <dgm:t>
        <a:bodyPr/>
        <a:lstStyle/>
        <a:p>
          <a:r>
            <a:rPr lang="fr-FR" sz="1800" b="1" dirty="0"/>
            <a:t>Stipulations relatives aux RPS dans l’accord/la charte</a:t>
          </a:r>
        </a:p>
      </dgm:t>
    </dgm:pt>
    <dgm:pt modelId="{FE635AC8-1756-4839-9665-1F6C38A60A66}" type="parTrans" cxnId="{947EFD5A-0D13-4317-81FC-48C7C14D7AE5}">
      <dgm:prSet/>
      <dgm:spPr/>
      <dgm:t>
        <a:bodyPr/>
        <a:lstStyle/>
        <a:p>
          <a:endParaRPr lang="fr-FR"/>
        </a:p>
      </dgm:t>
    </dgm:pt>
    <dgm:pt modelId="{A4EFF8D5-C529-467D-81B5-33FB55F75805}" type="sibTrans" cxnId="{947EFD5A-0D13-4317-81FC-48C7C14D7AE5}">
      <dgm:prSet/>
      <dgm:spPr/>
      <dgm:t>
        <a:bodyPr/>
        <a:lstStyle/>
        <a:p>
          <a:endParaRPr lang="fr-FR"/>
        </a:p>
      </dgm:t>
    </dgm:pt>
    <dgm:pt modelId="{86C94357-BB27-4A3D-BDA8-5193319AB5D8}">
      <dgm:prSet phldrT="[Texte]" custT="1"/>
      <dgm:spPr/>
      <dgm:t>
        <a:bodyPr/>
        <a:lstStyle/>
        <a:p>
          <a:r>
            <a:rPr lang="fr-FR" sz="1800" b="1" dirty="0"/>
            <a:t>Jour de présence obligatoire sur site</a:t>
          </a:r>
        </a:p>
      </dgm:t>
    </dgm:pt>
    <dgm:pt modelId="{9D1BCED2-CFEB-4092-B6BD-4A2E78931433}" type="parTrans" cxnId="{AC4E764D-DD99-492C-B6F8-321B4BCFD540}">
      <dgm:prSet/>
      <dgm:spPr/>
      <dgm:t>
        <a:bodyPr/>
        <a:lstStyle/>
        <a:p>
          <a:endParaRPr lang="fr-FR"/>
        </a:p>
      </dgm:t>
    </dgm:pt>
    <dgm:pt modelId="{E35D980D-662F-4927-AE1B-D09C3BF4772D}" type="sibTrans" cxnId="{AC4E764D-DD99-492C-B6F8-321B4BCFD540}">
      <dgm:prSet/>
      <dgm:spPr/>
      <dgm:t>
        <a:bodyPr/>
        <a:lstStyle/>
        <a:p>
          <a:endParaRPr lang="fr-FR"/>
        </a:p>
      </dgm:t>
    </dgm:pt>
    <dgm:pt modelId="{CAB7C112-8228-4900-922C-E3B1F78623F2}">
      <dgm:prSet phldrT="[Texte]" custT="1"/>
      <dgm:spPr/>
      <dgm:t>
        <a:bodyPr/>
        <a:lstStyle/>
        <a:p>
          <a:r>
            <a:rPr lang="fr-FR" sz="1800" b="1" dirty="0"/>
            <a:t>Garanties d’exercice du droit à la déconnexion </a:t>
          </a:r>
        </a:p>
      </dgm:t>
    </dgm:pt>
    <dgm:pt modelId="{8C7F9EE6-963C-4037-AF8B-E8DC042F3E59}" type="parTrans" cxnId="{B306E238-1DB4-464B-9535-2052AA9C121A}">
      <dgm:prSet/>
      <dgm:spPr/>
      <dgm:t>
        <a:bodyPr/>
        <a:lstStyle/>
        <a:p>
          <a:endParaRPr lang="fr-FR"/>
        </a:p>
      </dgm:t>
    </dgm:pt>
    <dgm:pt modelId="{62AFC591-5675-426A-BA57-1C1F1908A664}" type="sibTrans" cxnId="{B306E238-1DB4-464B-9535-2052AA9C121A}">
      <dgm:prSet/>
      <dgm:spPr/>
      <dgm:t>
        <a:bodyPr/>
        <a:lstStyle/>
        <a:p>
          <a:endParaRPr lang="fr-FR"/>
        </a:p>
      </dgm:t>
    </dgm:pt>
    <dgm:pt modelId="{382BF11A-1356-43BC-917A-5D44609C5FAD}">
      <dgm:prSet custT="1"/>
      <dgm:spPr/>
      <dgm:t>
        <a:bodyPr/>
        <a:lstStyle/>
        <a:p>
          <a:r>
            <a:rPr lang="fr-FR" sz="1800" b="1" dirty="0"/>
            <a:t>Formation des managers</a:t>
          </a:r>
        </a:p>
      </dgm:t>
    </dgm:pt>
    <dgm:pt modelId="{835E0165-AFD8-4D0D-9C94-D63F51DB085A}" type="parTrans" cxnId="{634937B7-8B6D-4D1A-9E00-C0F20A825E6B}">
      <dgm:prSet/>
      <dgm:spPr/>
      <dgm:t>
        <a:bodyPr/>
        <a:lstStyle/>
        <a:p>
          <a:endParaRPr lang="fr-FR"/>
        </a:p>
      </dgm:t>
    </dgm:pt>
    <dgm:pt modelId="{75F70AF0-FD6C-40DC-8171-A8206ECE8794}" type="sibTrans" cxnId="{634937B7-8B6D-4D1A-9E00-C0F20A825E6B}">
      <dgm:prSet/>
      <dgm:spPr/>
      <dgm:t>
        <a:bodyPr/>
        <a:lstStyle/>
        <a:p>
          <a:endParaRPr lang="fr-FR"/>
        </a:p>
      </dgm:t>
    </dgm:pt>
    <dgm:pt modelId="{16B4CF15-0DA3-4DDF-A0A7-317456F9D9AD}">
      <dgm:prSet custT="1"/>
      <dgm:spPr/>
      <dgm:t>
        <a:bodyPr/>
        <a:lstStyle/>
        <a:p>
          <a:r>
            <a:rPr lang="fr-FR" sz="1800" b="1" dirty="0"/>
            <a:t>Régulation de l’utilisation de l’outil numérique</a:t>
          </a:r>
        </a:p>
      </dgm:t>
    </dgm:pt>
    <dgm:pt modelId="{57D08D46-17C3-4BEC-AF24-1FA7E382EDF8}" type="parTrans" cxnId="{AC67245E-3E90-4AE2-88FD-6DE9D8E7BBF5}">
      <dgm:prSet/>
      <dgm:spPr/>
      <dgm:t>
        <a:bodyPr/>
        <a:lstStyle/>
        <a:p>
          <a:endParaRPr lang="fr-FR"/>
        </a:p>
      </dgm:t>
    </dgm:pt>
    <dgm:pt modelId="{D37AAB71-A37B-4894-83DC-9DAF660ED8B7}" type="sibTrans" cxnId="{AC67245E-3E90-4AE2-88FD-6DE9D8E7BBF5}">
      <dgm:prSet/>
      <dgm:spPr/>
      <dgm:t>
        <a:bodyPr/>
        <a:lstStyle/>
        <a:p>
          <a:endParaRPr lang="fr-FR"/>
        </a:p>
      </dgm:t>
    </dgm:pt>
    <dgm:pt modelId="{B75C7ED4-04AE-43C7-9497-348E1CC1F065}">
      <dgm:prSet custT="1"/>
      <dgm:spPr/>
      <dgm:t>
        <a:bodyPr/>
        <a:lstStyle/>
        <a:p>
          <a:r>
            <a:rPr lang="fr-FR" sz="1800" b="1" dirty="0"/>
            <a:t>Routines et moments de convivialité</a:t>
          </a:r>
        </a:p>
      </dgm:t>
    </dgm:pt>
    <dgm:pt modelId="{EC3E2D85-2B8C-49FD-A7FC-A88137D41BA2}" type="parTrans" cxnId="{2B936A16-6CF8-4D2B-84E9-08133F9415A8}">
      <dgm:prSet/>
      <dgm:spPr/>
      <dgm:t>
        <a:bodyPr/>
        <a:lstStyle/>
        <a:p>
          <a:endParaRPr lang="fr-FR"/>
        </a:p>
      </dgm:t>
    </dgm:pt>
    <dgm:pt modelId="{062AFFEA-FDA2-40D0-93D0-D4C7C9EBB4C4}" type="sibTrans" cxnId="{2B936A16-6CF8-4D2B-84E9-08133F9415A8}">
      <dgm:prSet/>
      <dgm:spPr/>
      <dgm:t>
        <a:bodyPr/>
        <a:lstStyle/>
        <a:p>
          <a:endParaRPr lang="fr-FR"/>
        </a:p>
      </dgm:t>
    </dgm:pt>
    <dgm:pt modelId="{AF12E258-DBA7-4112-8049-EF40CB836287}" type="pres">
      <dgm:prSet presAssocID="{44E6BBD3-EB66-4C30-BE6F-7BB21D6BE0CB}" presName="Name0" presStyleCnt="0">
        <dgm:presLayoutVars>
          <dgm:dir/>
          <dgm:resizeHandles val="exact"/>
        </dgm:presLayoutVars>
      </dgm:prSet>
      <dgm:spPr/>
    </dgm:pt>
    <dgm:pt modelId="{619E0313-0E36-4D3A-ABDF-6BBCF39C0BE9}" type="pres">
      <dgm:prSet presAssocID="{8FC5BF4A-0BF7-4205-A2BB-D031B596191F}" presName="Name5" presStyleLbl="vennNode1" presStyleIdx="0" presStyleCnt="7">
        <dgm:presLayoutVars>
          <dgm:bulletEnabled val="1"/>
        </dgm:presLayoutVars>
      </dgm:prSet>
      <dgm:spPr/>
    </dgm:pt>
    <dgm:pt modelId="{C8E589F4-E074-447E-B345-69AACB08CA7F}" type="pres">
      <dgm:prSet presAssocID="{E77194A7-CF98-4982-9F81-F347724DDAB9}" presName="space" presStyleCnt="0"/>
      <dgm:spPr/>
    </dgm:pt>
    <dgm:pt modelId="{6AE5C456-BB87-4098-BDCC-A14FBFFB63D5}" type="pres">
      <dgm:prSet presAssocID="{8D2E239E-6193-45B3-8271-E7F44F07DF62}" presName="Name5" presStyleLbl="vennNode1" presStyleIdx="1" presStyleCnt="7">
        <dgm:presLayoutVars>
          <dgm:bulletEnabled val="1"/>
        </dgm:presLayoutVars>
      </dgm:prSet>
      <dgm:spPr/>
    </dgm:pt>
    <dgm:pt modelId="{B8CD8BCF-05D5-4A4A-AEB4-2E8955581E2C}" type="pres">
      <dgm:prSet presAssocID="{A4EFF8D5-C529-467D-81B5-33FB55F75805}" presName="space" presStyleCnt="0"/>
      <dgm:spPr/>
    </dgm:pt>
    <dgm:pt modelId="{932A5CB0-E0DD-4C33-A4D3-6A65343EFF76}" type="pres">
      <dgm:prSet presAssocID="{86C94357-BB27-4A3D-BDA8-5193319AB5D8}" presName="Name5" presStyleLbl="vennNode1" presStyleIdx="2" presStyleCnt="7">
        <dgm:presLayoutVars>
          <dgm:bulletEnabled val="1"/>
        </dgm:presLayoutVars>
      </dgm:prSet>
      <dgm:spPr/>
    </dgm:pt>
    <dgm:pt modelId="{A5211190-F016-4291-8A37-9947B3AA6F7E}" type="pres">
      <dgm:prSet presAssocID="{E35D980D-662F-4927-AE1B-D09C3BF4772D}" presName="space" presStyleCnt="0"/>
      <dgm:spPr/>
    </dgm:pt>
    <dgm:pt modelId="{79041C85-9079-44A6-956F-5120C548CE90}" type="pres">
      <dgm:prSet presAssocID="{CAB7C112-8228-4900-922C-E3B1F78623F2}" presName="Name5" presStyleLbl="vennNode1" presStyleIdx="3" presStyleCnt="7">
        <dgm:presLayoutVars>
          <dgm:bulletEnabled val="1"/>
        </dgm:presLayoutVars>
      </dgm:prSet>
      <dgm:spPr/>
    </dgm:pt>
    <dgm:pt modelId="{36A924CB-A72C-4FAB-A2B3-8FD5FFA0E728}" type="pres">
      <dgm:prSet presAssocID="{62AFC591-5675-426A-BA57-1C1F1908A664}" presName="space" presStyleCnt="0"/>
      <dgm:spPr/>
    </dgm:pt>
    <dgm:pt modelId="{B54426AA-E12C-4613-A604-C4ED44BEB7E9}" type="pres">
      <dgm:prSet presAssocID="{382BF11A-1356-43BC-917A-5D44609C5FAD}" presName="Name5" presStyleLbl="vennNode1" presStyleIdx="4" presStyleCnt="7">
        <dgm:presLayoutVars>
          <dgm:bulletEnabled val="1"/>
        </dgm:presLayoutVars>
      </dgm:prSet>
      <dgm:spPr/>
    </dgm:pt>
    <dgm:pt modelId="{D69FCED4-69A7-4A34-BBFB-AA693E6DAECC}" type="pres">
      <dgm:prSet presAssocID="{75F70AF0-FD6C-40DC-8171-A8206ECE8794}" presName="space" presStyleCnt="0"/>
      <dgm:spPr/>
    </dgm:pt>
    <dgm:pt modelId="{5FED06E3-9EDF-4A44-80AD-3638BD7BE96F}" type="pres">
      <dgm:prSet presAssocID="{16B4CF15-0DA3-4DDF-A0A7-317456F9D9AD}" presName="Name5" presStyleLbl="vennNode1" presStyleIdx="5" presStyleCnt="7">
        <dgm:presLayoutVars>
          <dgm:bulletEnabled val="1"/>
        </dgm:presLayoutVars>
      </dgm:prSet>
      <dgm:spPr/>
    </dgm:pt>
    <dgm:pt modelId="{A2883E08-4F0C-4CDA-941B-206C5160A33F}" type="pres">
      <dgm:prSet presAssocID="{D37AAB71-A37B-4894-83DC-9DAF660ED8B7}" presName="space" presStyleCnt="0"/>
      <dgm:spPr/>
    </dgm:pt>
    <dgm:pt modelId="{BC7088ED-6B64-45BE-9A33-CF6675E5970F}" type="pres">
      <dgm:prSet presAssocID="{B75C7ED4-04AE-43C7-9497-348E1CC1F065}" presName="Name5" presStyleLbl="vennNode1" presStyleIdx="6" presStyleCnt="7">
        <dgm:presLayoutVars>
          <dgm:bulletEnabled val="1"/>
        </dgm:presLayoutVars>
      </dgm:prSet>
      <dgm:spPr/>
    </dgm:pt>
  </dgm:ptLst>
  <dgm:cxnLst>
    <dgm:cxn modelId="{C9587903-207A-48FD-8B4A-4B06ACC3B54A}" type="presOf" srcId="{86C94357-BB27-4A3D-BDA8-5193319AB5D8}" destId="{932A5CB0-E0DD-4C33-A4D3-6A65343EFF76}" srcOrd="0" destOrd="0" presId="urn:microsoft.com/office/officeart/2005/8/layout/venn3"/>
    <dgm:cxn modelId="{2B936A16-6CF8-4D2B-84E9-08133F9415A8}" srcId="{44E6BBD3-EB66-4C30-BE6F-7BB21D6BE0CB}" destId="{B75C7ED4-04AE-43C7-9497-348E1CC1F065}" srcOrd="6" destOrd="0" parTransId="{EC3E2D85-2B8C-49FD-A7FC-A88137D41BA2}" sibTransId="{062AFFEA-FDA2-40D0-93D0-D4C7C9EBB4C4}"/>
    <dgm:cxn modelId="{F8E3211D-051A-4A8D-9745-8642070B77B8}" type="presOf" srcId="{16B4CF15-0DA3-4DDF-A0A7-317456F9D9AD}" destId="{5FED06E3-9EDF-4A44-80AD-3638BD7BE96F}" srcOrd="0" destOrd="0" presId="urn:microsoft.com/office/officeart/2005/8/layout/venn3"/>
    <dgm:cxn modelId="{B306E238-1DB4-464B-9535-2052AA9C121A}" srcId="{44E6BBD3-EB66-4C30-BE6F-7BB21D6BE0CB}" destId="{CAB7C112-8228-4900-922C-E3B1F78623F2}" srcOrd="3" destOrd="0" parTransId="{8C7F9EE6-963C-4037-AF8B-E8DC042F3E59}" sibTransId="{62AFC591-5675-426A-BA57-1C1F1908A664}"/>
    <dgm:cxn modelId="{AC67245E-3E90-4AE2-88FD-6DE9D8E7BBF5}" srcId="{44E6BBD3-EB66-4C30-BE6F-7BB21D6BE0CB}" destId="{16B4CF15-0DA3-4DDF-A0A7-317456F9D9AD}" srcOrd="5" destOrd="0" parTransId="{57D08D46-17C3-4BEC-AF24-1FA7E382EDF8}" sibTransId="{D37AAB71-A37B-4894-83DC-9DAF660ED8B7}"/>
    <dgm:cxn modelId="{8D161B6B-04FF-42EA-8EA6-0CFF766733F4}" type="presOf" srcId="{B75C7ED4-04AE-43C7-9497-348E1CC1F065}" destId="{BC7088ED-6B64-45BE-9A33-CF6675E5970F}" srcOrd="0" destOrd="0" presId="urn:microsoft.com/office/officeart/2005/8/layout/venn3"/>
    <dgm:cxn modelId="{AC4E764D-DD99-492C-B6F8-321B4BCFD540}" srcId="{44E6BBD3-EB66-4C30-BE6F-7BB21D6BE0CB}" destId="{86C94357-BB27-4A3D-BDA8-5193319AB5D8}" srcOrd="2" destOrd="0" parTransId="{9D1BCED2-CFEB-4092-B6BD-4A2E78931433}" sibTransId="{E35D980D-662F-4927-AE1B-D09C3BF4772D}"/>
    <dgm:cxn modelId="{252BF678-4D3D-4AE5-9AB0-E4D08C147B9A}" type="presOf" srcId="{8FC5BF4A-0BF7-4205-A2BB-D031B596191F}" destId="{619E0313-0E36-4D3A-ABDF-6BBCF39C0BE9}" srcOrd="0" destOrd="0" presId="urn:microsoft.com/office/officeart/2005/8/layout/venn3"/>
    <dgm:cxn modelId="{947EFD5A-0D13-4317-81FC-48C7C14D7AE5}" srcId="{44E6BBD3-EB66-4C30-BE6F-7BB21D6BE0CB}" destId="{8D2E239E-6193-45B3-8271-E7F44F07DF62}" srcOrd="1" destOrd="0" parTransId="{FE635AC8-1756-4839-9665-1F6C38A60A66}" sibTransId="{A4EFF8D5-C529-467D-81B5-33FB55F75805}"/>
    <dgm:cxn modelId="{2AEAD97B-FEFD-4A74-8CA7-EDD7A9023A18}" type="presOf" srcId="{8D2E239E-6193-45B3-8271-E7F44F07DF62}" destId="{6AE5C456-BB87-4098-BDCC-A14FBFFB63D5}" srcOrd="0" destOrd="0" presId="urn:microsoft.com/office/officeart/2005/8/layout/venn3"/>
    <dgm:cxn modelId="{634937B7-8B6D-4D1A-9E00-C0F20A825E6B}" srcId="{44E6BBD3-EB66-4C30-BE6F-7BB21D6BE0CB}" destId="{382BF11A-1356-43BC-917A-5D44609C5FAD}" srcOrd="4" destOrd="0" parTransId="{835E0165-AFD8-4D0D-9C94-D63F51DB085A}" sibTransId="{75F70AF0-FD6C-40DC-8171-A8206ECE8794}"/>
    <dgm:cxn modelId="{892064D9-2A85-4F1A-B4B9-602F049E85ED}" type="presOf" srcId="{382BF11A-1356-43BC-917A-5D44609C5FAD}" destId="{B54426AA-E12C-4613-A604-C4ED44BEB7E9}" srcOrd="0" destOrd="0" presId="urn:microsoft.com/office/officeart/2005/8/layout/venn3"/>
    <dgm:cxn modelId="{B2E889E6-D8B8-4814-9FB9-8BD0FC1DC89B}" type="presOf" srcId="{44E6BBD3-EB66-4C30-BE6F-7BB21D6BE0CB}" destId="{AF12E258-DBA7-4112-8049-EF40CB836287}" srcOrd="0" destOrd="0" presId="urn:microsoft.com/office/officeart/2005/8/layout/venn3"/>
    <dgm:cxn modelId="{37D984E9-BAB8-4296-A500-830BED2B095F}" type="presOf" srcId="{CAB7C112-8228-4900-922C-E3B1F78623F2}" destId="{79041C85-9079-44A6-956F-5120C548CE90}" srcOrd="0" destOrd="0" presId="urn:microsoft.com/office/officeart/2005/8/layout/venn3"/>
    <dgm:cxn modelId="{4D9193F3-F99B-49B9-BF90-8077320C9641}" srcId="{44E6BBD3-EB66-4C30-BE6F-7BB21D6BE0CB}" destId="{8FC5BF4A-0BF7-4205-A2BB-D031B596191F}" srcOrd="0" destOrd="0" parTransId="{CA444633-C097-4C9D-A7E7-2A3FE1375A8B}" sibTransId="{E77194A7-CF98-4982-9F81-F347724DDAB9}"/>
    <dgm:cxn modelId="{06A01917-94C5-4F3A-87D3-04E94C05B3D1}" type="presParOf" srcId="{AF12E258-DBA7-4112-8049-EF40CB836287}" destId="{619E0313-0E36-4D3A-ABDF-6BBCF39C0BE9}" srcOrd="0" destOrd="0" presId="urn:microsoft.com/office/officeart/2005/8/layout/venn3"/>
    <dgm:cxn modelId="{342F2A9C-0780-4FA6-AA65-5D35AAECA29F}" type="presParOf" srcId="{AF12E258-DBA7-4112-8049-EF40CB836287}" destId="{C8E589F4-E074-447E-B345-69AACB08CA7F}" srcOrd="1" destOrd="0" presId="urn:microsoft.com/office/officeart/2005/8/layout/venn3"/>
    <dgm:cxn modelId="{850A9034-7FB2-4BE4-964C-92596C36211D}" type="presParOf" srcId="{AF12E258-DBA7-4112-8049-EF40CB836287}" destId="{6AE5C456-BB87-4098-BDCC-A14FBFFB63D5}" srcOrd="2" destOrd="0" presId="urn:microsoft.com/office/officeart/2005/8/layout/venn3"/>
    <dgm:cxn modelId="{1E607E4B-C8E6-4489-B7F2-EE87179E14B7}" type="presParOf" srcId="{AF12E258-DBA7-4112-8049-EF40CB836287}" destId="{B8CD8BCF-05D5-4A4A-AEB4-2E8955581E2C}" srcOrd="3" destOrd="0" presId="urn:microsoft.com/office/officeart/2005/8/layout/venn3"/>
    <dgm:cxn modelId="{A504F075-6CAC-4389-AEAC-B5258F04B2E5}" type="presParOf" srcId="{AF12E258-DBA7-4112-8049-EF40CB836287}" destId="{932A5CB0-E0DD-4C33-A4D3-6A65343EFF76}" srcOrd="4" destOrd="0" presId="urn:microsoft.com/office/officeart/2005/8/layout/venn3"/>
    <dgm:cxn modelId="{1A2BE33F-0BC6-4D06-BCB1-FE39AB8F1941}" type="presParOf" srcId="{AF12E258-DBA7-4112-8049-EF40CB836287}" destId="{A5211190-F016-4291-8A37-9947B3AA6F7E}" srcOrd="5" destOrd="0" presId="urn:microsoft.com/office/officeart/2005/8/layout/venn3"/>
    <dgm:cxn modelId="{3BB44531-5B1D-4892-8933-DDC475CB2800}" type="presParOf" srcId="{AF12E258-DBA7-4112-8049-EF40CB836287}" destId="{79041C85-9079-44A6-956F-5120C548CE90}" srcOrd="6" destOrd="0" presId="urn:microsoft.com/office/officeart/2005/8/layout/venn3"/>
    <dgm:cxn modelId="{F0CC60E6-0884-4458-89C1-28C159768929}" type="presParOf" srcId="{AF12E258-DBA7-4112-8049-EF40CB836287}" destId="{36A924CB-A72C-4FAB-A2B3-8FD5FFA0E728}" srcOrd="7" destOrd="0" presId="urn:microsoft.com/office/officeart/2005/8/layout/venn3"/>
    <dgm:cxn modelId="{9F27739F-1943-49B5-8764-86BA99A9C7B3}" type="presParOf" srcId="{AF12E258-DBA7-4112-8049-EF40CB836287}" destId="{B54426AA-E12C-4613-A604-C4ED44BEB7E9}" srcOrd="8" destOrd="0" presId="urn:microsoft.com/office/officeart/2005/8/layout/venn3"/>
    <dgm:cxn modelId="{D69E52CC-C06D-4FFC-855D-4DAFB11FC580}" type="presParOf" srcId="{AF12E258-DBA7-4112-8049-EF40CB836287}" destId="{D69FCED4-69A7-4A34-BBFB-AA693E6DAECC}" srcOrd="9" destOrd="0" presId="urn:microsoft.com/office/officeart/2005/8/layout/venn3"/>
    <dgm:cxn modelId="{7DA822C1-1F35-47FF-8DC9-84B7CFA7083F}" type="presParOf" srcId="{AF12E258-DBA7-4112-8049-EF40CB836287}" destId="{5FED06E3-9EDF-4A44-80AD-3638BD7BE96F}" srcOrd="10" destOrd="0" presId="urn:microsoft.com/office/officeart/2005/8/layout/venn3"/>
    <dgm:cxn modelId="{8746EF8A-60FB-4BB4-9D2F-91D764FF2999}" type="presParOf" srcId="{AF12E258-DBA7-4112-8049-EF40CB836287}" destId="{A2883E08-4F0C-4CDA-941B-206C5160A33F}" srcOrd="11" destOrd="0" presId="urn:microsoft.com/office/officeart/2005/8/layout/venn3"/>
    <dgm:cxn modelId="{0F769BB4-AB9E-4562-B424-3D8BC02A89B1}" type="presParOf" srcId="{AF12E258-DBA7-4112-8049-EF40CB836287}" destId="{BC7088ED-6B64-45BE-9A33-CF6675E5970F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E0313-0E36-4D3A-ABDF-6BBCF39C0BE9}">
      <dsp:nvSpPr>
        <dsp:cNvPr id="0" name=""/>
        <dsp:cNvSpPr/>
      </dsp:nvSpPr>
      <dsp:spPr>
        <a:xfrm>
          <a:off x="1743" y="1719193"/>
          <a:ext cx="2051967" cy="205196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927" tIns="22860" rIns="112927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DUER</a:t>
          </a:r>
        </a:p>
      </dsp:txBody>
      <dsp:txXfrm>
        <a:off x="302247" y="2019697"/>
        <a:ext cx="1450959" cy="1450959"/>
      </dsp:txXfrm>
    </dsp:sp>
    <dsp:sp modelId="{6AE5C456-BB87-4098-BDCC-A14FBFFB63D5}">
      <dsp:nvSpPr>
        <dsp:cNvPr id="0" name=""/>
        <dsp:cNvSpPr/>
      </dsp:nvSpPr>
      <dsp:spPr>
        <a:xfrm>
          <a:off x="1643318" y="1719193"/>
          <a:ext cx="2051967" cy="2051967"/>
        </a:xfrm>
        <a:prstGeom prst="ellipse">
          <a:avLst/>
        </a:prstGeom>
        <a:solidFill>
          <a:schemeClr val="accent5">
            <a:alpha val="50000"/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927" tIns="22860" rIns="112927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Stipulations relatives aux RPS dans l’accord/la charte</a:t>
          </a:r>
        </a:p>
      </dsp:txBody>
      <dsp:txXfrm>
        <a:off x="1943822" y="2019697"/>
        <a:ext cx="1450959" cy="1450959"/>
      </dsp:txXfrm>
    </dsp:sp>
    <dsp:sp modelId="{932A5CB0-E0DD-4C33-A4D3-6A65343EFF76}">
      <dsp:nvSpPr>
        <dsp:cNvPr id="0" name=""/>
        <dsp:cNvSpPr/>
      </dsp:nvSpPr>
      <dsp:spPr>
        <a:xfrm>
          <a:off x="3284892" y="1719193"/>
          <a:ext cx="2051967" cy="2051967"/>
        </a:xfrm>
        <a:prstGeom prst="ellipse">
          <a:avLst/>
        </a:prstGeom>
        <a:solidFill>
          <a:schemeClr val="accent5">
            <a:alpha val="50000"/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927" tIns="22860" rIns="112927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Jour de présence obligatoire sur site</a:t>
          </a:r>
        </a:p>
      </dsp:txBody>
      <dsp:txXfrm>
        <a:off x="3585396" y="2019697"/>
        <a:ext cx="1450959" cy="1450959"/>
      </dsp:txXfrm>
    </dsp:sp>
    <dsp:sp modelId="{79041C85-9079-44A6-956F-5120C548CE90}">
      <dsp:nvSpPr>
        <dsp:cNvPr id="0" name=""/>
        <dsp:cNvSpPr/>
      </dsp:nvSpPr>
      <dsp:spPr>
        <a:xfrm>
          <a:off x="4926467" y="1719193"/>
          <a:ext cx="2051967" cy="2051967"/>
        </a:xfrm>
        <a:prstGeom prst="ellipse">
          <a:avLst/>
        </a:prstGeom>
        <a:solidFill>
          <a:schemeClr val="accent5">
            <a:alpha val="50000"/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927" tIns="22860" rIns="112927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Garanties d’exercice du droit à la déconnexion </a:t>
          </a:r>
        </a:p>
      </dsp:txBody>
      <dsp:txXfrm>
        <a:off x="5226971" y="2019697"/>
        <a:ext cx="1450959" cy="1450959"/>
      </dsp:txXfrm>
    </dsp:sp>
    <dsp:sp modelId="{B54426AA-E12C-4613-A604-C4ED44BEB7E9}">
      <dsp:nvSpPr>
        <dsp:cNvPr id="0" name=""/>
        <dsp:cNvSpPr/>
      </dsp:nvSpPr>
      <dsp:spPr>
        <a:xfrm>
          <a:off x="6568041" y="1719193"/>
          <a:ext cx="2051967" cy="2051967"/>
        </a:xfrm>
        <a:prstGeom prst="ellipse">
          <a:avLst/>
        </a:prstGeom>
        <a:solidFill>
          <a:schemeClr val="accent5">
            <a:alpha val="50000"/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927" tIns="22860" rIns="112927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Formation des managers</a:t>
          </a:r>
        </a:p>
      </dsp:txBody>
      <dsp:txXfrm>
        <a:off x="6868545" y="2019697"/>
        <a:ext cx="1450959" cy="1450959"/>
      </dsp:txXfrm>
    </dsp:sp>
    <dsp:sp modelId="{5FED06E3-9EDF-4A44-80AD-3638BD7BE96F}">
      <dsp:nvSpPr>
        <dsp:cNvPr id="0" name=""/>
        <dsp:cNvSpPr/>
      </dsp:nvSpPr>
      <dsp:spPr>
        <a:xfrm>
          <a:off x="8209615" y="1719193"/>
          <a:ext cx="2051967" cy="2051967"/>
        </a:xfrm>
        <a:prstGeom prst="ellipse">
          <a:avLst/>
        </a:prstGeom>
        <a:solidFill>
          <a:schemeClr val="accent5">
            <a:alpha val="50000"/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927" tIns="22860" rIns="112927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Régulation de l’utilisation de l’outil numérique</a:t>
          </a:r>
        </a:p>
      </dsp:txBody>
      <dsp:txXfrm>
        <a:off x="8510119" y="2019697"/>
        <a:ext cx="1450959" cy="1450959"/>
      </dsp:txXfrm>
    </dsp:sp>
    <dsp:sp modelId="{BC7088ED-6B64-45BE-9A33-CF6675E5970F}">
      <dsp:nvSpPr>
        <dsp:cNvPr id="0" name=""/>
        <dsp:cNvSpPr/>
      </dsp:nvSpPr>
      <dsp:spPr>
        <a:xfrm>
          <a:off x="9851190" y="1719193"/>
          <a:ext cx="2051967" cy="2051967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927" tIns="22860" rIns="112927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Routines et moments de convivialité</a:t>
          </a:r>
        </a:p>
      </dsp:txBody>
      <dsp:txXfrm>
        <a:off x="10151694" y="2019697"/>
        <a:ext cx="1450959" cy="1450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FD2C5-4D7F-4D22-A524-488626E48DA6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F5B0B-9CD8-4580-AB85-3CB4FF7875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257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71450" y="1331913"/>
            <a:ext cx="6396038" cy="35988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673793" y="5129836"/>
            <a:ext cx="5390304" cy="4197135"/>
          </a:xfrm>
          <a:prstGeom prst="rect">
            <a:avLst/>
          </a:prstGeom>
          <a:noFill/>
          <a:ln>
            <a:noFill/>
          </a:ln>
        </p:spPr>
        <p:txBody>
          <a:bodyPr wrap="square" lIns="90738" tIns="45357" rIns="90738" bIns="45357" anchor="t" anchorCtr="0">
            <a:noAutofit/>
          </a:bodyPr>
          <a:lstStyle/>
          <a:p>
            <a:pPr>
              <a:buSzPct val="25000"/>
            </a:pPr>
            <a:endParaRPr lang="fr-FR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7" name="Shape 497"/>
          <p:cNvSpPr txBox="1">
            <a:spLocks noGrp="1"/>
          </p:cNvSpPr>
          <p:nvPr>
            <p:ph type="sldNum" idx="12"/>
          </p:nvPr>
        </p:nvSpPr>
        <p:spPr>
          <a:xfrm>
            <a:off x="3816576" y="10124573"/>
            <a:ext cx="2919747" cy="534819"/>
          </a:xfrm>
          <a:prstGeom prst="rect">
            <a:avLst/>
          </a:prstGeom>
          <a:noFill/>
          <a:ln>
            <a:noFill/>
          </a:ln>
        </p:spPr>
        <p:txBody>
          <a:bodyPr wrap="square" lIns="90738" tIns="45357" rIns="90738" bIns="45357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fr-F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>
                <a:buSzPct val="25000"/>
              </a:pPr>
              <a:t>1</a:t>
            </a:fld>
            <a:endParaRPr lang="fr-FR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4730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AC5A5-4C0C-4191-B6AA-C86A3D32BE0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686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AC5A5-4C0C-4191-B6AA-C86A3D32BE0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993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AC5A5-4C0C-4191-B6AA-C86A3D32BE0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76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AC5A5-4C0C-4191-B6AA-C86A3D32BE0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823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AC5A5-4C0C-4191-B6AA-C86A3D32BE0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227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AC5A5-4C0C-4191-B6AA-C86A3D32BE0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57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A31549-F36B-43CB-BF64-0F91338AD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A402C7-E08E-4E32-BD40-0FED81CE0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1B5EEF-5893-4DA8-88A6-2E2E4625B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AE07-D439-4501-A968-795B1C0C3409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4DE564-8DB6-47A1-B26B-3701610F0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D7F180-19F9-4AD4-8BFA-34F129088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01BE-B57D-4BD3-8A66-72EF37F26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01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B58C19-B9D5-40F3-A2F5-D211A3B0A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DADC80-D42F-4FD4-B617-C73FCA405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D5654B-B246-4908-BDDD-ADAF7E181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AE07-D439-4501-A968-795B1C0C3409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730956-59C0-45F3-A3D9-ECFC02B7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4E523B-2A9E-4FF0-9F65-D22C2830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01BE-B57D-4BD3-8A66-72EF37F26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04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8DA383C-E288-45D6-8A5B-2B33E4903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1ECC9C-F97C-4BEF-A947-7F5334C89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98AE34-2BD4-480E-B397-6827F2CA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AE07-D439-4501-A968-795B1C0C3409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1A70B6-BAD5-4DFB-AAA0-39894D57A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56BF67-7F89-4701-A97D-AB3089FA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01BE-B57D-4BD3-8A66-72EF37F26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88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6A9E99-A725-4AA3-BEC8-F5127DDD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391A51-523B-4DA4-BC27-D4F27FFDC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991E37-F0E9-4A9D-A16B-09662594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AE07-D439-4501-A968-795B1C0C3409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45E365-C964-462F-A229-CBE9CF6EA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B602DC-2BDB-48FC-AB94-BB1BF828E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01BE-B57D-4BD3-8A66-72EF37F26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7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E80B47-66CE-4AD9-A44C-9B9CD867A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59832D-4412-4B90-9E33-018393ADC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8CFD1-F47A-4BB1-BA5B-1CD1E8229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AE07-D439-4501-A968-795B1C0C3409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A005D0-065C-4688-886D-71E94C2EB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0B4683-243F-410E-AD3F-8A6B27991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01BE-B57D-4BD3-8A66-72EF37F26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56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94D9F8-501D-4D3B-BB05-B98EE04F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2C003B-902E-4C3C-ABD9-30D57C840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D2ED89-810A-4317-A104-AC0117BA5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F394EE-A922-43E1-B1DF-93AC15B01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AE07-D439-4501-A968-795B1C0C3409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6ACCF4-E35B-48E1-9026-F261EA4F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5E198-81C5-454D-AE14-7A831E37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01BE-B57D-4BD3-8A66-72EF37F26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10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442974-96C8-40CD-A6AD-844BE7A5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0FE122-DF7D-4C67-846E-8BF259A07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91E543-376A-47A7-A360-832E862C5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B64297D-C8D3-4E70-983B-6A8F9B360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B12B0F2-8D8D-4182-9C75-9344FD2E1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E6F8B15-A822-460F-AB02-B669B6B8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AE07-D439-4501-A968-795B1C0C3409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C8F389-86A2-4584-8701-9B7777DB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6C30E0B-8888-4018-9A03-07514D8F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01BE-B57D-4BD3-8A66-72EF37F26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43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576C4C-31EB-4C6E-B61B-1C2FC75FF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9570117-0D7E-4A77-AA65-D669A9F77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AE07-D439-4501-A968-795B1C0C3409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32F3AB-C908-4F47-8ED7-F458124A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217E12F-8CE7-49AD-8189-FEBC6276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01BE-B57D-4BD3-8A66-72EF37F26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01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5C87DCD-1A6E-42DA-A907-D7CF78F2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AE07-D439-4501-A968-795B1C0C3409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71AB98-C378-4C45-A678-639F2863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3D5AF9-BAC7-4BCF-B374-AAB4BA7B0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01BE-B57D-4BD3-8A66-72EF37F26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78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ECF3FF-2B9B-4576-AEA0-9EDFE114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52404D-3DF6-4A6A-B479-8890F2D28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DA3736-95AA-43F0-85CD-D61BB59C0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E11C72-796C-478D-BBD6-8CECBEE1F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AE07-D439-4501-A968-795B1C0C3409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6ACF8B-FBBF-4DDA-BD43-EDAD43491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AD7E50-3878-4E77-BB0D-F4D5EB41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01BE-B57D-4BD3-8A66-72EF37F26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32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397B55-DE3B-42D5-B5D0-B478AB245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49AA6DB-941C-441C-A0F9-43AE627E31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AC64E3-865F-4DD1-A323-F1FAD8011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9A6DA5-DDD8-491F-B2C4-8CEB0F51F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AE07-D439-4501-A968-795B1C0C3409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4EC8F9-5F5A-49CD-B41B-85F436F51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CB606F-373D-4F2B-9F41-63FDA99B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01BE-B57D-4BD3-8A66-72EF37F26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04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4BDE0C-6FA7-47DA-8084-62C7CBF25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BDEA92-84E1-4762-9259-56C4E179C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438C9D-021C-43DF-9B55-131438EE4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8AE07-D439-4501-A968-795B1C0C3409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5FD380-59D1-4E34-8520-BBD83C36E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5B718D-32D9-4352-AA0B-F057A2695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301BE-B57D-4BD3-8A66-72EF37F26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82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/>
          <p:nvPr/>
        </p:nvSpPr>
        <p:spPr>
          <a:xfrm>
            <a:off x="2423677" y="6547105"/>
            <a:ext cx="2689406" cy="20005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r">
              <a:buSzPct val="25000"/>
            </a:pPr>
            <a:r>
              <a:rPr lang="fr-FR" sz="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- FOR INTERNAL USE ONLY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chemeClr val="lt1"/>
              </a:buClr>
              <a:buSzPct val="25000"/>
            </a:pPr>
            <a:fld id="{00000000-1234-1234-1234-123412341234}" type="slidenum">
              <a:rPr lang="fr-FR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>
                <a:buClr>
                  <a:schemeClr val="lt1"/>
                </a:buClr>
                <a:buSzPct val="25000"/>
              </a:pPr>
              <a:t>1</a:t>
            </a:fld>
            <a:endParaRPr lang="fr-FR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ZoneTexte 15">
            <a:extLst>
              <a:ext uri="{FF2B5EF4-FFF2-40B4-BE49-F238E27FC236}">
                <a16:creationId xmlns:a16="http://schemas.microsoft.com/office/drawing/2014/main" id="{E06A00F4-75E3-44D5-B3E1-D8CCAB972DD5}"/>
              </a:ext>
            </a:extLst>
          </p:cNvPr>
          <p:cNvSpPr txBox="1"/>
          <p:nvPr/>
        </p:nvSpPr>
        <p:spPr>
          <a:xfrm>
            <a:off x="456619" y="5211905"/>
            <a:ext cx="3311761" cy="340981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pPr>
              <a:lnSpc>
                <a:spcPts val="2099"/>
              </a:lnSpc>
            </a:pPr>
            <a:r>
              <a:rPr lang="en-US" sz="1600" i="1" dirty="0">
                <a:solidFill>
                  <a:srgbClr val="0D3D4A"/>
                </a:solidFill>
                <a:latin typeface="Arial"/>
                <a:ea typeface="Helvetica" charset="0"/>
                <a:cs typeface="Helvetica" charset="0"/>
              </a:rPr>
              <a:t>9 JUIN 2021</a:t>
            </a:r>
            <a:endParaRPr lang="fr-FR" sz="1600" i="1" dirty="0">
              <a:solidFill>
                <a:srgbClr val="0D3D4A"/>
              </a:solidFill>
              <a:latin typeface="Arial"/>
              <a:ea typeface="Helvetica" charset="0"/>
              <a:cs typeface="Helvetica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51E166D-2F5A-459D-9752-DF3F6378B8AE}"/>
              </a:ext>
            </a:extLst>
          </p:cNvPr>
          <p:cNvSpPr txBox="1"/>
          <p:nvPr/>
        </p:nvSpPr>
        <p:spPr>
          <a:xfrm>
            <a:off x="0" y="5211905"/>
            <a:ext cx="12192000" cy="1169541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pPr algn="ctr" defTabSz="1218595">
              <a:lnSpc>
                <a:spcPts val="2099"/>
              </a:lnSpc>
            </a:pPr>
            <a:r>
              <a:rPr lang="en-US" b="1" dirty="0">
                <a:solidFill>
                  <a:srgbClr val="0D3D4A"/>
                </a:solidFill>
                <a:latin typeface="Arial"/>
                <a:ea typeface="Helvetica" charset="0"/>
                <a:cs typeface="Helvetica" charset="0"/>
              </a:rPr>
              <a:t>Hélène Daher</a:t>
            </a:r>
          </a:p>
          <a:p>
            <a:pPr algn="ctr" defTabSz="1218595">
              <a:lnSpc>
                <a:spcPts val="2099"/>
              </a:lnSpc>
            </a:pPr>
            <a:r>
              <a:rPr lang="en-US" dirty="0">
                <a:solidFill>
                  <a:srgbClr val="0D3D4A"/>
                </a:solidFill>
                <a:latin typeface="Arial"/>
                <a:ea typeface="Helvetica" charset="0"/>
                <a:cs typeface="Helvetica" charset="0"/>
              </a:rPr>
              <a:t>Daher Avocats</a:t>
            </a:r>
          </a:p>
          <a:p>
            <a:pPr algn="ctr" defTabSz="1218595">
              <a:lnSpc>
                <a:spcPts val="2099"/>
              </a:lnSpc>
            </a:pPr>
            <a:r>
              <a:rPr lang="en-US" dirty="0">
                <a:solidFill>
                  <a:srgbClr val="0D3D4A"/>
                </a:solidFill>
                <a:latin typeface="Arial"/>
                <a:ea typeface="Helvetica" charset="0"/>
                <a:cs typeface="Helvetica" charset="0"/>
              </a:rPr>
              <a:t>helene.daher@daher-avocats.com</a:t>
            </a:r>
          </a:p>
          <a:p>
            <a:pPr algn="ctr" defTabSz="1218595">
              <a:lnSpc>
                <a:spcPts val="2099"/>
              </a:lnSpc>
            </a:pPr>
            <a:r>
              <a:rPr lang="en-US" dirty="0">
                <a:solidFill>
                  <a:srgbClr val="0D3D4A"/>
                </a:solidFill>
                <a:latin typeface="Arial"/>
                <a:ea typeface="Helvetica" charset="0"/>
                <a:cs typeface="Helvetica" charset="0"/>
              </a:rPr>
              <a:t>M +33 6 10 62 70 11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A350F7B-D7E5-46D3-A9B0-8FEC29E98FB4}"/>
              </a:ext>
            </a:extLst>
          </p:cNvPr>
          <p:cNvSpPr txBox="1"/>
          <p:nvPr/>
        </p:nvSpPr>
        <p:spPr>
          <a:xfrm>
            <a:off x="0" y="2069470"/>
            <a:ext cx="12192000" cy="2134357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pPr algn="ctr" defTabSz="1218595"/>
            <a:r>
              <a:rPr lang="fr-FR" sz="3200" b="1" dirty="0">
                <a:solidFill>
                  <a:schemeClr val="tx2"/>
                </a:solidFill>
                <a:latin typeface="Arial"/>
                <a:ea typeface="Helvetica" charset="0"/>
                <a:cs typeface="Helvetica" charset="0"/>
              </a:rPr>
              <a:t>Le retour au présentiel : </a:t>
            </a:r>
          </a:p>
          <a:p>
            <a:pPr algn="ctr" defTabSz="1218595"/>
            <a:endParaRPr lang="fr-FR" sz="3200" b="1" dirty="0">
              <a:solidFill>
                <a:schemeClr val="tx2"/>
              </a:solidFill>
              <a:latin typeface="Arial"/>
              <a:ea typeface="Helvetica" charset="0"/>
              <a:cs typeface="Helvetica" charset="0"/>
            </a:endParaRPr>
          </a:p>
          <a:p>
            <a:pPr algn="ctr" defTabSz="1218595"/>
            <a:r>
              <a:rPr lang="fr-FR" sz="3200" b="1" dirty="0">
                <a:solidFill>
                  <a:schemeClr val="tx2"/>
                </a:solidFill>
                <a:latin typeface="Arial"/>
                <a:ea typeface="Helvetica" charset="0"/>
                <a:cs typeface="Helvetica" charset="0"/>
              </a:rPr>
              <a:t>un défi au long cours au regard des RPS</a:t>
            </a:r>
          </a:p>
          <a:p>
            <a:pPr algn="ctr" defTabSz="1218595">
              <a:lnSpc>
                <a:spcPts val="2099"/>
              </a:lnSpc>
            </a:pPr>
            <a:r>
              <a:rPr lang="en-US" sz="3200" b="1" dirty="0">
                <a:solidFill>
                  <a:srgbClr val="0D3D4A"/>
                </a:solidFill>
                <a:latin typeface="Arial"/>
                <a:ea typeface="Helvetica" charset="0"/>
                <a:cs typeface="Helvetica" charset="0"/>
              </a:rPr>
              <a:t> </a:t>
            </a:r>
            <a:endParaRPr lang="en-US" sz="2000" b="1" dirty="0">
              <a:solidFill>
                <a:srgbClr val="0D3D4A"/>
              </a:solidFill>
              <a:latin typeface="Arial"/>
              <a:ea typeface="Helvetica" charset="0"/>
              <a:cs typeface="Helvetica" charset="0"/>
            </a:endParaRPr>
          </a:p>
          <a:p>
            <a:pPr algn="ctr" defTabSz="1218595">
              <a:lnSpc>
                <a:spcPts val="2099"/>
              </a:lnSpc>
            </a:pPr>
            <a:endParaRPr lang="en-US" sz="3200" b="1" dirty="0">
              <a:solidFill>
                <a:srgbClr val="0D3D4A"/>
              </a:solidFill>
              <a:latin typeface="Arial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5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33">
            <a:extLst>
              <a:ext uri="{FF2B5EF4-FFF2-40B4-BE49-F238E27FC236}">
                <a16:creationId xmlns:a16="http://schemas.microsoft.com/office/drawing/2014/main" id="{53A1CAF8-7DA6-46F5-9387-34116DF7D947}"/>
              </a:ext>
            </a:extLst>
          </p:cNvPr>
          <p:cNvSpPr/>
          <p:nvPr/>
        </p:nvSpPr>
        <p:spPr>
          <a:xfrm rot="-5400000">
            <a:off x="11465157" y="6124923"/>
            <a:ext cx="742484" cy="742484"/>
          </a:xfrm>
          <a:prstGeom prst="rtTriangle">
            <a:avLst/>
          </a:prstGeom>
          <a:solidFill>
            <a:srgbClr val="0D3D4A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37">
            <a:extLst>
              <a:ext uri="{FF2B5EF4-FFF2-40B4-BE49-F238E27FC236}">
                <a16:creationId xmlns:a16="http://schemas.microsoft.com/office/drawing/2014/main" id="{B8FDE177-EF7E-4E19-ABCB-3479C2413E0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353292" y="6484496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fr-FR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fr-FR" sz="1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raphique 11" descr="Femme haussant les épaules avec un remplissage uni">
            <a:extLst>
              <a:ext uri="{FF2B5EF4-FFF2-40B4-BE49-F238E27FC236}">
                <a16:creationId xmlns:a16="http://schemas.microsoft.com/office/drawing/2014/main" id="{DF3C1034-FEAD-44D1-A14E-D9D543E101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50591" y="2209261"/>
            <a:ext cx="703523" cy="703523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A17859E8-8C88-4A9B-8FA9-CEC9757FF72F}"/>
              </a:ext>
            </a:extLst>
          </p:cNvPr>
          <p:cNvSpPr/>
          <p:nvPr/>
        </p:nvSpPr>
        <p:spPr>
          <a:xfrm>
            <a:off x="4372570" y="1967383"/>
            <a:ext cx="2812177" cy="94540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Pas de définition juridique des RPS</a:t>
            </a:r>
          </a:p>
        </p:txBody>
      </p:sp>
      <p:pic>
        <p:nvPicPr>
          <p:cNvPr id="14" name="Graphique 13" descr="Point d’interrogation avec un remplissage uni">
            <a:extLst>
              <a:ext uri="{FF2B5EF4-FFF2-40B4-BE49-F238E27FC236}">
                <a16:creationId xmlns:a16="http://schemas.microsoft.com/office/drawing/2014/main" id="{0391A83B-D25C-4442-9477-A39ABC5D97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778210">
            <a:off x="7626474" y="2034489"/>
            <a:ext cx="342892" cy="342892"/>
          </a:xfrm>
          <a:prstGeom prst="rect">
            <a:avLst/>
          </a:prstGeom>
        </p:spPr>
      </p:pic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4C8BF14A-0601-4C12-9C9C-EE1FD69409A0}"/>
              </a:ext>
            </a:extLst>
          </p:cNvPr>
          <p:cNvCxnSpPr>
            <a:cxnSpLocks/>
          </p:cNvCxnSpPr>
          <p:nvPr/>
        </p:nvCxnSpPr>
        <p:spPr>
          <a:xfrm>
            <a:off x="2974622" y="4429291"/>
            <a:ext cx="1397948" cy="0"/>
          </a:xfrm>
          <a:prstGeom prst="straightConnector1">
            <a:avLst/>
          </a:prstGeom>
          <a:ln w="28575">
            <a:solidFill>
              <a:srgbClr val="33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4A93D3CD-E17E-42EB-A475-A5EB4204F51C}"/>
              </a:ext>
            </a:extLst>
          </p:cNvPr>
          <p:cNvSpPr txBox="1"/>
          <p:nvPr/>
        </p:nvSpPr>
        <p:spPr>
          <a:xfrm>
            <a:off x="1740091" y="3821590"/>
            <a:ext cx="1052508" cy="1055509"/>
          </a:xfrm>
          <a:prstGeom prst="flowChartConnector">
            <a:avLst/>
          </a:prstGeom>
          <a:noFill/>
          <a:ln w="19050">
            <a:solidFill>
              <a:srgbClr val="336699"/>
            </a:solidFill>
          </a:ln>
        </p:spPr>
        <p:txBody>
          <a:bodyPr wrap="square" rtlCol="0">
            <a:spAutoFit/>
          </a:bodyPr>
          <a:lstStyle/>
          <a:p>
            <a:endParaRPr lang="fr-FR" sz="2000" b="1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E6DA02A-A292-4734-8A0E-B7AD63C23DEB}"/>
              </a:ext>
            </a:extLst>
          </p:cNvPr>
          <p:cNvSpPr txBox="1"/>
          <p:nvPr/>
        </p:nvSpPr>
        <p:spPr>
          <a:xfrm>
            <a:off x="4504053" y="3883032"/>
            <a:ext cx="76879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336699"/>
                </a:solidFill>
              </a:rPr>
              <a:t>Stress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336699"/>
                </a:solidFill>
              </a:rPr>
              <a:t>Violences internes </a:t>
            </a:r>
            <a:r>
              <a:rPr lang="fr-FR" sz="2000" dirty="0">
                <a:solidFill>
                  <a:srgbClr val="336699"/>
                </a:solidFill>
              </a:rPr>
              <a:t>(harcèlement moral ou sexuel, conflits...)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336699"/>
                </a:solidFill>
              </a:rPr>
              <a:t>Violences externes </a:t>
            </a:r>
            <a:r>
              <a:rPr lang="fr-FR" sz="2000" dirty="0">
                <a:solidFill>
                  <a:srgbClr val="336699"/>
                </a:solidFill>
              </a:rPr>
              <a:t>(insultes, menaces, agressions…)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b="1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7041C4A-4CB9-4278-9E04-3A7AB674CB41}"/>
              </a:ext>
            </a:extLst>
          </p:cNvPr>
          <p:cNvSpPr txBox="1"/>
          <p:nvPr/>
        </p:nvSpPr>
        <p:spPr>
          <a:xfrm>
            <a:off x="1898962" y="4155988"/>
            <a:ext cx="782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INRS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612FEA42-64BA-48BB-A41B-3B1731B0B85E}"/>
              </a:ext>
            </a:extLst>
          </p:cNvPr>
          <p:cNvCxnSpPr>
            <a:cxnSpLocks/>
          </p:cNvCxnSpPr>
          <p:nvPr/>
        </p:nvCxnSpPr>
        <p:spPr>
          <a:xfrm>
            <a:off x="2681141" y="3163029"/>
            <a:ext cx="6914907" cy="0"/>
          </a:xfrm>
          <a:prstGeom prst="line">
            <a:avLst/>
          </a:prstGeom>
          <a:ln w="28575">
            <a:solidFill>
              <a:srgbClr val="6666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hape 31">
            <a:extLst>
              <a:ext uri="{FF2B5EF4-FFF2-40B4-BE49-F238E27FC236}">
                <a16:creationId xmlns:a16="http://schemas.microsoft.com/office/drawing/2014/main" id="{953A325A-7A4E-4193-A561-A611DBA5E3E2}"/>
              </a:ext>
            </a:extLst>
          </p:cNvPr>
          <p:cNvSpPr/>
          <p:nvPr/>
        </p:nvSpPr>
        <p:spPr>
          <a:xfrm flipH="1">
            <a:off x="-1" y="0"/>
            <a:ext cx="12191999" cy="444500"/>
          </a:xfrm>
          <a:prstGeom prst="rect">
            <a:avLst/>
          </a:prstGeom>
          <a:solidFill>
            <a:srgbClr val="0D3D4A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fr-FR" b="1" kern="0" dirty="0">
                <a:solidFill>
                  <a:srgbClr val="FFFFFF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Le retour au présentiel : un défi au long cours au regard des RPS </a:t>
            </a:r>
            <a:endParaRPr lang="fr-FR" b="1" kern="0" dirty="0">
              <a:solidFill>
                <a:srgbClr val="D17198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68238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33">
            <a:extLst>
              <a:ext uri="{FF2B5EF4-FFF2-40B4-BE49-F238E27FC236}">
                <a16:creationId xmlns:a16="http://schemas.microsoft.com/office/drawing/2014/main" id="{53A1CAF8-7DA6-46F5-9387-34116DF7D947}"/>
              </a:ext>
            </a:extLst>
          </p:cNvPr>
          <p:cNvSpPr/>
          <p:nvPr/>
        </p:nvSpPr>
        <p:spPr>
          <a:xfrm rot="-5400000">
            <a:off x="11465157" y="6124923"/>
            <a:ext cx="742484" cy="742484"/>
          </a:xfrm>
          <a:prstGeom prst="rtTriangle">
            <a:avLst/>
          </a:prstGeom>
          <a:solidFill>
            <a:srgbClr val="0D3D4A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37">
            <a:extLst>
              <a:ext uri="{FF2B5EF4-FFF2-40B4-BE49-F238E27FC236}">
                <a16:creationId xmlns:a16="http://schemas.microsoft.com/office/drawing/2014/main" id="{B8FDE177-EF7E-4E19-ABCB-3479C2413E0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353292" y="6484496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fr-FR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fr-FR" sz="1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3BB8AF4-2831-457A-9ADD-DEA46C8CD26D}"/>
              </a:ext>
            </a:extLst>
          </p:cNvPr>
          <p:cNvSpPr txBox="1"/>
          <p:nvPr/>
        </p:nvSpPr>
        <p:spPr>
          <a:xfrm>
            <a:off x="2150748" y="2184518"/>
            <a:ext cx="7180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Les effets de la crise sanitaire</a:t>
            </a:r>
          </a:p>
        </p:txBody>
      </p:sp>
      <p:pic>
        <p:nvPicPr>
          <p:cNvPr id="19" name="Graphique 18" descr="Réunion en ligne avec un remplissage uni">
            <a:extLst>
              <a:ext uri="{FF2B5EF4-FFF2-40B4-BE49-F238E27FC236}">
                <a16:creationId xmlns:a16="http://schemas.microsoft.com/office/drawing/2014/main" id="{0BD32066-0EAE-4880-85D4-1551408036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0458" y="1322857"/>
            <a:ext cx="574973" cy="574973"/>
          </a:xfrm>
          <a:prstGeom prst="rect">
            <a:avLst/>
          </a:prstGeom>
        </p:spPr>
      </p:pic>
      <p:pic>
        <p:nvPicPr>
          <p:cNvPr id="22" name="Graphique 21" descr="Distance sociale avec un remplissage uni">
            <a:extLst>
              <a:ext uri="{FF2B5EF4-FFF2-40B4-BE49-F238E27FC236}">
                <a16:creationId xmlns:a16="http://schemas.microsoft.com/office/drawing/2014/main" id="{2650FC05-DACB-4F70-BE2B-E5F0740DA1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7213" y="1350427"/>
            <a:ext cx="491594" cy="491594"/>
          </a:xfrm>
          <a:prstGeom prst="rect">
            <a:avLst/>
          </a:prstGeom>
        </p:spPr>
      </p:pic>
      <p:grpSp>
        <p:nvGrpSpPr>
          <p:cNvPr id="23" name="Groupe 22">
            <a:extLst>
              <a:ext uri="{FF2B5EF4-FFF2-40B4-BE49-F238E27FC236}">
                <a16:creationId xmlns:a16="http://schemas.microsoft.com/office/drawing/2014/main" id="{33389899-0013-45C1-A75B-3A0583BBE3F1}"/>
              </a:ext>
            </a:extLst>
          </p:cNvPr>
          <p:cNvGrpSpPr/>
          <p:nvPr/>
        </p:nvGrpSpPr>
        <p:grpSpPr>
          <a:xfrm>
            <a:off x="1026591" y="3512446"/>
            <a:ext cx="3781781" cy="2307735"/>
            <a:chOff x="2703713" y="4560688"/>
            <a:chExt cx="2733837" cy="1429427"/>
          </a:xfrm>
        </p:grpSpPr>
        <p:sp>
          <p:nvSpPr>
            <p:cNvPr id="24" name="Triangle isocèle 23">
              <a:extLst>
                <a:ext uri="{FF2B5EF4-FFF2-40B4-BE49-F238E27FC236}">
                  <a16:creationId xmlns:a16="http://schemas.microsoft.com/office/drawing/2014/main" id="{016A6CE0-876C-4209-A876-56FE7B127767}"/>
                </a:ext>
              </a:extLst>
            </p:cNvPr>
            <p:cNvSpPr/>
            <p:nvPr/>
          </p:nvSpPr>
          <p:spPr>
            <a:xfrm>
              <a:off x="3720085" y="5583716"/>
              <a:ext cx="406399" cy="406399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D53E2B2-EBED-4DAC-9967-D0A25A00A03C}"/>
                </a:ext>
              </a:extLst>
            </p:cNvPr>
            <p:cNvSpPr/>
            <p:nvPr/>
          </p:nvSpPr>
          <p:spPr>
            <a:xfrm rot="977256">
              <a:off x="2703713" y="5409569"/>
              <a:ext cx="2439144" cy="170561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5149634B-5548-4996-A257-9B29B7CA50DD}"/>
                </a:ext>
              </a:extLst>
            </p:cNvPr>
            <p:cNvSpPr/>
            <p:nvPr/>
          </p:nvSpPr>
          <p:spPr>
            <a:xfrm rot="633394">
              <a:off x="4259012" y="4659400"/>
              <a:ext cx="1178538" cy="889063"/>
            </a:xfrm>
            <a:custGeom>
              <a:avLst/>
              <a:gdLst>
                <a:gd name="connsiteX0" fmla="*/ 0 w 973195"/>
                <a:gd name="connsiteY0" fmla="*/ 75570 h 453409"/>
                <a:gd name="connsiteX1" fmla="*/ 75570 w 973195"/>
                <a:gd name="connsiteY1" fmla="*/ 0 h 453409"/>
                <a:gd name="connsiteX2" fmla="*/ 897625 w 973195"/>
                <a:gd name="connsiteY2" fmla="*/ 0 h 453409"/>
                <a:gd name="connsiteX3" fmla="*/ 973195 w 973195"/>
                <a:gd name="connsiteY3" fmla="*/ 75570 h 453409"/>
                <a:gd name="connsiteX4" fmla="*/ 973195 w 973195"/>
                <a:gd name="connsiteY4" fmla="*/ 377839 h 453409"/>
                <a:gd name="connsiteX5" fmla="*/ 897625 w 973195"/>
                <a:gd name="connsiteY5" fmla="*/ 453409 h 453409"/>
                <a:gd name="connsiteX6" fmla="*/ 75570 w 973195"/>
                <a:gd name="connsiteY6" fmla="*/ 453409 h 453409"/>
                <a:gd name="connsiteX7" fmla="*/ 0 w 973195"/>
                <a:gd name="connsiteY7" fmla="*/ 377839 h 453409"/>
                <a:gd name="connsiteX8" fmla="*/ 0 w 973195"/>
                <a:gd name="connsiteY8" fmla="*/ 75570 h 45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3195" h="453409">
                  <a:moveTo>
                    <a:pt x="0" y="75570"/>
                  </a:moveTo>
                  <a:cubicBezTo>
                    <a:pt x="0" y="33834"/>
                    <a:pt x="33834" y="0"/>
                    <a:pt x="75570" y="0"/>
                  </a:cubicBezTo>
                  <a:lnTo>
                    <a:pt x="897625" y="0"/>
                  </a:lnTo>
                  <a:cubicBezTo>
                    <a:pt x="939361" y="0"/>
                    <a:pt x="973195" y="33834"/>
                    <a:pt x="973195" y="75570"/>
                  </a:cubicBezTo>
                  <a:lnTo>
                    <a:pt x="973195" y="377839"/>
                  </a:lnTo>
                  <a:cubicBezTo>
                    <a:pt x="973195" y="419575"/>
                    <a:pt x="939361" y="453409"/>
                    <a:pt x="897625" y="453409"/>
                  </a:cubicBezTo>
                  <a:lnTo>
                    <a:pt x="75570" y="453409"/>
                  </a:lnTo>
                  <a:cubicBezTo>
                    <a:pt x="33834" y="453409"/>
                    <a:pt x="0" y="419575"/>
                    <a:pt x="0" y="377839"/>
                  </a:cubicBezTo>
                  <a:lnTo>
                    <a:pt x="0" y="7557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714" tIns="90713" rIns="90713" bIns="90714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kern="1200" dirty="0"/>
                <a:t>Arrêts de travail liés au RPS</a:t>
              </a:r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123E96AD-BF4F-47F6-9F3D-41D6C005D460}"/>
                </a:ext>
              </a:extLst>
            </p:cNvPr>
            <p:cNvSpPr/>
            <p:nvPr/>
          </p:nvSpPr>
          <p:spPr>
            <a:xfrm rot="240000">
              <a:off x="2930089" y="4560688"/>
              <a:ext cx="973195" cy="577851"/>
            </a:xfrm>
            <a:custGeom>
              <a:avLst/>
              <a:gdLst>
                <a:gd name="connsiteX0" fmla="*/ 0 w 973195"/>
                <a:gd name="connsiteY0" fmla="*/ 75570 h 453409"/>
                <a:gd name="connsiteX1" fmla="*/ 75570 w 973195"/>
                <a:gd name="connsiteY1" fmla="*/ 0 h 453409"/>
                <a:gd name="connsiteX2" fmla="*/ 897625 w 973195"/>
                <a:gd name="connsiteY2" fmla="*/ 0 h 453409"/>
                <a:gd name="connsiteX3" fmla="*/ 973195 w 973195"/>
                <a:gd name="connsiteY3" fmla="*/ 75570 h 453409"/>
                <a:gd name="connsiteX4" fmla="*/ 973195 w 973195"/>
                <a:gd name="connsiteY4" fmla="*/ 377839 h 453409"/>
                <a:gd name="connsiteX5" fmla="*/ 897625 w 973195"/>
                <a:gd name="connsiteY5" fmla="*/ 453409 h 453409"/>
                <a:gd name="connsiteX6" fmla="*/ 75570 w 973195"/>
                <a:gd name="connsiteY6" fmla="*/ 453409 h 453409"/>
                <a:gd name="connsiteX7" fmla="*/ 0 w 973195"/>
                <a:gd name="connsiteY7" fmla="*/ 377839 h 453409"/>
                <a:gd name="connsiteX8" fmla="*/ 0 w 973195"/>
                <a:gd name="connsiteY8" fmla="*/ 75570 h 45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3195" h="453409">
                  <a:moveTo>
                    <a:pt x="0" y="75570"/>
                  </a:moveTo>
                  <a:cubicBezTo>
                    <a:pt x="0" y="33834"/>
                    <a:pt x="33834" y="0"/>
                    <a:pt x="75570" y="0"/>
                  </a:cubicBezTo>
                  <a:lnTo>
                    <a:pt x="897625" y="0"/>
                  </a:lnTo>
                  <a:cubicBezTo>
                    <a:pt x="939361" y="0"/>
                    <a:pt x="973195" y="33834"/>
                    <a:pt x="973195" y="75570"/>
                  </a:cubicBezTo>
                  <a:lnTo>
                    <a:pt x="973195" y="377839"/>
                  </a:lnTo>
                  <a:cubicBezTo>
                    <a:pt x="973195" y="419575"/>
                    <a:pt x="939361" y="453409"/>
                    <a:pt x="897625" y="453409"/>
                  </a:cubicBezTo>
                  <a:lnTo>
                    <a:pt x="75570" y="453409"/>
                  </a:lnTo>
                  <a:cubicBezTo>
                    <a:pt x="33834" y="453409"/>
                    <a:pt x="0" y="419575"/>
                    <a:pt x="0" y="377839"/>
                  </a:cubicBezTo>
                  <a:lnTo>
                    <a:pt x="0" y="7557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714" tIns="90713" rIns="90713" bIns="90714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kern="1200" dirty="0"/>
                <a:t>Arrêts de travail liés aux TMS</a:t>
              </a:r>
            </a:p>
          </p:txBody>
        </p:sp>
      </p:grp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248C7003-B079-4978-BA03-2CD17DF177B8}"/>
              </a:ext>
            </a:extLst>
          </p:cNvPr>
          <p:cNvCxnSpPr>
            <a:cxnSpLocks/>
          </p:cNvCxnSpPr>
          <p:nvPr/>
        </p:nvCxnSpPr>
        <p:spPr>
          <a:xfrm>
            <a:off x="2713652" y="1969024"/>
            <a:ext cx="6012000" cy="0"/>
          </a:xfrm>
          <a:prstGeom prst="line">
            <a:avLst/>
          </a:prstGeom>
          <a:ln w="28575">
            <a:solidFill>
              <a:srgbClr val="6666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ulle narrative : rectangle à coins arrondis 28">
            <a:extLst>
              <a:ext uri="{FF2B5EF4-FFF2-40B4-BE49-F238E27FC236}">
                <a16:creationId xmlns:a16="http://schemas.microsoft.com/office/drawing/2014/main" id="{9D7833E2-61D6-4CE2-AA15-979B665D00A9}"/>
              </a:ext>
            </a:extLst>
          </p:cNvPr>
          <p:cNvSpPr/>
          <p:nvPr/>
        </p:nvSpPr>
        <p:spPr>
          <a:xfrm>
            <a:off x="7525192" y="3548877"/>
            <a:ext cx="1430323" cy="772757"/>
          </a:xfrm>
          <a:prstGeom prst="wedgeRoundRectCallout">
            <a:avLst>
              <a:gd name="adj1" fmla="val -62998"/>
              <a:gd name="adj2" fmla="val 3243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Sentiment d’isolement</a:t>
            </a:r>
          </a:p>
        </p:txBody>
      </p:sp>
      <p:sp>
        <p:nvSpPr>
          <p:cNvPr id="30" name="Bulle narrative : rectangle à coins arrondis 29">
            <a:extLst>
              <a:ext uri="{FF2B5EF4-FFF2-40B4-BE49-F238E27FC236}">
                <a16:creationId xmlns:a16="http://schemas.microsoft.com/office/drawing/2014/main" id="{77366652-398F-45F4-9918-891B3DF18F9A}"/>
              </a:ext>
            </a:extLst>
          </p:cNvPr>
          <p:cNvSpPr/>
          <p:nvPr/>
        </p:nvSpPr>
        <p:spPr>
          <a:xfrm>
            <a:off x="8240354" y="4242831"/>
            <a:ext cx="1865671" cy="945538"/>
          </a:xfrm>
          <a:prstGeom prst="wedgeRoundRectCallout">
            <a:avLst>
              <a:gd name="adj1" fmla="val 61184"/>
              <a:gd name="adj2" fmla="val 249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Sentiment d’une augmentation de la charge de travail</a:t>
            </a:r>
          </a:p>
        </p:txBody>
      </p:sp>
      <p:pic>
        <p:nvPicPr>
          <p:cNvPr id="31" name="Graphique 30" descr="Masque chirurgical avec un remplissage uni">
            <a:extLst>
              <a:ext uri="{FF2B5EF4-FFF2-40B4-BE49-F238E27FC236}">
                <a16:creationId xmlns:a16="http://schemas.microsoft.com/office/drawing/2014/main" id="{37E21689-F98B-446C-BB74-960AAC65AE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29641" y="1350200"/>
            <a:ext cx="574973" cy="574973"/>
          </a:xfrm>
          <a:prstGeom prst="rect">
            <a:avLst/>
          </a:prstGeom>
        </p:spPr>
      </p:pic>
      <p:pic>
        <p:nvPicPr>
          <p:cNvPr id="32" name="Graphique 31" descr="Employé de bureau avec un remplissage uni">
            <a:extLst>
              <a:ext uri="{FF2B5EF4-FFF2-40B4-BE49-F238E27FC236}">
                <a16:creationId xmlns:a16="http://schemas.microsoft.com/office/drawing/2014/main" id="{44EB8529-5814-402B-ACE9-C48D9E96209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36139" y="3865667"/>
            <a:ext cx="914400" cy="914400"/>
          </a:xfrm>
          <a:prstGeom prst="rect">
            <a:avLst/>
          </a:prstGeom>
        </p:spPr>
      </p:pic>
      <p:pic>
        <p:nvPicPr>
          <p:cNvPr id="33" name="Graphique 32" descr="Employée de bureau avec un remplissage uni">
            <a:extLst>
              <a:ext uri="{FF2B5EF4-FFF2-40B4-BE49-F238E27FC236}">
                <a16:creationId xmlns:a16="http://schemas.microsoft.com/office/drawing/2014/main" id="{F7E0C69B-DB0F-4B8E-B8D5-B9400740F3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246167" y="4631127"/>
            <a:ext cx="914400" cy="914400"/>
          </a:xfrm>
          <a:prstGeom prst="rect">
            <a:avLst/>
          </a:prstGeom>
        </p:spPr>
      </p:pic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F4279D5A-0B80-4483-B616-3F357E4E7623}"/>
              </a:ext>
            </a:extLst>
          </p:cNvPr>
          <p:cNvSpPr/>
          <p:nvPr/>
        </p:nvSpPr>
        <p:spPr>
          <a:xfrm>
            <a:off x="6567237" y="4633959"/>
            <a:ext cx="858854" cy="45289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+ 31 %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6FD65FD0-A704-48FA-8790-7BC870C4054C}"/>
              </a:ext>
            </a:extLst>
          </p:cNvPr>
          <p:cNvSpPr/>
          <p:nvPr/>
        </p:nvSpPr>
        <p:spPr>
          <a:xfrm>
            <a:off x="10273940" y="5363348"/>
            <a:ext cx="858854" cy="45289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+ 26 %</a:t>
            </a:r>
          </a:p>
        </p:txBody>
      </p:sp>
      <p:sp>
        <p:nvSpPr>
          <p:cNvPr id="36" name="Flèche : droite 35">
            <a:extLst>
              <a:ext uri="{FF2B5EF4-FFF2-40B4-BE49-F238E27FC236}">
                <a16:creationId xmlns:a16="http://schemas.microsoft.com/office/drawing/2014/main" id="{63D37B3F-BB46-4769-88BD-F2C3CF2E2573}"/>
              </a:ext>
            </a:extLst>
          </p:cNvPr>
          <p:cNvSpPr/>
          <p:nvPr/>
        </p:nvSpPr>
        <p:spPr>
          <a:xfrm rot="2219568">
            <a:off x="6337173" y="2904380"/>
            <a:ext cx="693485" cy="484632"/>
          </a:xfrm>
          <a:prstGeom prst="rightArrow">
            <a:avLst/>
          </a:prstGeom>
          <a:solidFill>
            <a:srgbClr val="66669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 : droite 36">
            <a:extLst>
              <a:ext uri="{FF2B5EF4-FFF2-40B4-BE49-F238E27FC236}">
                <a16:creationId xmlns:a16="http://schemas.microsoft.com/office/drawing/2014/main" id="{7A82F13D-EA4F-4F31-8E0B-6AD0ABA96AD5}"/>
              </a:ext>
            </a:extLst>
          </p:cNvPr>
          <p:cNvSpPr/>
          <p:nvPr/>
        </p:nvSpPr>
        <p:spPr>
          <a:xfrm rot="19380432" flipH="1">
            <a:off x="4471502" y="2904382"/>
            <a:ext cx="693485" cy="484632"/>
          </a:xfrm>
          <a:prstGeom prst="rightArrow">
            <a:avLst/>
          </a:prstGeom>
          <a:solidFill>
            <a:srgbClr val="66669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Shape 31">
            <a:extLst>
              <a:ext uri="{FF2B5EF4-FFF2-40B4-BE49-F238E27FC236}">
                <a16:creationId xmlns:a16="http://schemas.microsoft.com/office/drawing/2014/main" id="{FE651C76-0026-4CDA-BF38-4447F97DE67C}"/>
              </a:ext>
            </a:extLst>
          </p:cNvPr>
          <p:cNvSpPr/>
          <p:nvPr/>
        </p:nvSpPr>
        <p:spPr>
          <a:xfrm flipH="1">
            <a:off x="-1" y="0"/>
            <a:ext cx="12191999" cy="444500"/>
          </a:xfrm>
          <a:prstGeom prst="rect">
            <a:avLst/>
          </a:prstGeom>
          <a:solidFill>
            <a:srgbClr val="0D3D4A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fr-FR" b="1" kern="0" dirty="0">
                <a:solidFill>
                  <a:srgbClr val="FFFFFF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Le retour au présentiel : un défi au long cours au regard des RPS </a:t>
            </a:r>
            <a:endParaRPr lang="fr-FR" b="1" kern="0" dirty="0">
              <a:solidFill>
                <a:srgbClr val="D17198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710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1">
            <a:extLst>
              <a:ext uri="{FF2B5EF4-FFF2-40B4-BE49-F238E27FC236}">
                <a16:creationId xmlns:a16="http://schemas.microsoft.com/office/drawing/2014/main" id="{C272A0E4-7DD3-4C57-BFA3-2FDBB7100DF0}"/>
              </a:ext>
            </a:extLst>
          </p:cNvPr>
          <p:cNvSpPr/>
          <p:nvPr/>
        </p:nvSpPr>
        <p:spPr>
          <a:xfrm flipH="1">
            <a:off x="-1" y="0"/>
            <a:ext cx="12191999" cy="444500"/>
          </a:xfrm>
          <a:prstGeom prst="rect">
            <a:avLst/>
          </a:prstGeom>
          <a:solidFill>
            <a:srgbClr val="0D3D4A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fr-FR" b="1" kern="0" dirty="0">
                <a:solidFill>
                  <a:srgbClr val="FFFFFF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Le retour au présentiel : un défi au long cours au regard des RPS </a:t>
            </a:r>
            <a:endParaRPr lang="fr-FR" b="1" kern="0" dirty="0">
              <a:solidFill>
                <a:srgbClr val="D17198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7" name="Shape 33">
            <a:extLst>
              <a:ext uri="{FF2B5EF4-FFF2-40B4-BE49-F238E27FC236}">
                <a16:creationId xmlns:a16="http://schemas.microsoft.com/office/drawing/2014/main" id="{53A1CAF8-7DA6-46F5-9387-34116DF7D947}"/>
              </a:ext>
            </a:extLst>
          </p:cNvPr>
          <p:cNvSpPr/>
          <p:nvPr/>
        </p:nvSpPr>
        <p:spPr>
          <a:xfrm rot="-5400000">
            <a:off x="11465157" y="6124923"/>
            <a:ext cx="742484" cy="742484"/>
          </a:xfrm>
          <a:prstGeom prst="rtTriangle">
            <a:avLst/>
          </a:prstGeom>
          <a:solidFill>
            <a:srgbClr val="0D3D4A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37">
            <a:extLst>
              <a:ext uri="{FF2B5EF4-FFF2-40B4-BE49-F238E27FC236}">
                <a16:creationId xmlns:a16="http://schemas.microsoft.com/office/drawing/2014/main" id="{B8FDE177-EF7E-4E19-ABCB-3479C2413E0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353292" y="6484496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fr-FR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fr-FR" sz="1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B1546C28-2D51-43DC-9304-4434B0D25A08}"/>
              </a:ext>
            </a:extLst>
          </p:cNvPr>
          <p:cNvGrpSpPr/>
          <p:nvPr/>
        </p:nvGrpSpPr>
        <p:grpSpPr>
          <a:xfrm>
            <a:off x="1117959" y="807612"/>
            <a:ext cx="7636069" cy="5676884"/>
            <a:chOff x="4671372" y="1452308"/>
            <a:chExt cx="6396073" cy="5171283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441A75F-9950-4BCD-8CBD-D58E2EDFDE00}"/>
                </a:ext>
              </a:extLst>
            </p:cNvPr>
            <p:cNvSpPr/>
            <p:nvPr/>
          </p:nvSpPr>
          <p:spPr>
            <a:xfrm>
              <a:off x="9233237" y="1452308"/>
              <a:ext cx="1834208" cy="9861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3392A6B6-EA31-40BF-AE67-949B4BD8A425}"/>
                </a:ext>
              </a:extLst>
            </p:cNvPr>
            <p:cNvSpPr/>
            <p:nvPr/>
          </p:nvSpPr>
          <p:spPr>
            <a:xfrm>
              <a:off x="6984852" y="2518647"/>
              <a:ext cx="1429893" cy="1643555"/>
            </a:xfrm>
            <a:custGeom>
              <a:avLst/>
              <a:gdLst>
                <a:gd name="connsiteX0" fmla="*/ 0 w 1643555"/>
                <a:gd name="connsiteY0" fmla="*/ 714947 h 1429893"/>
                <a:gd name="connsiteX1" fmla="*/ 357473 w 1643555"/>
                <a:gd name="connsiteY1" fmla="*/ 0 h 1429893"/>
                <a:gd name="connsiteX2" fmla="*/ 1286082 w 1643555"/>
                <a:gd name="connsiteY2" fmla="*/ 0 h 1429893"/>
                <a:gd name="connsiteX3" fmla="*/ 1643555 w 1643555"/>
                <a:gd name="connsiteY3" fmla="*/ 714947 h 1429893"/>
                <a:gd name="connsiteX4" fmla="*/ 1286082 w 1643555"/>
                <a:gd name="connsiteY4" fmla="*/ 1429893 h 1429893"/>
                <a:gd name="connsiteX5" fmla="*/ 357473 w 1643555"/>
                <a:gd name="connsiteY5" fmla="*/ 1429893 h 1429893"/>
                <a:gd name="connsiteX6" fmla="*/ 0 w 1643555"/>
                <a:gd name="connsiteY6" fmla="*/ 714947 h 1429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3555" h="1429893">
                  <a:moveTo>
                    <a:pt x="821777" y="0"/>
                  </a:moveTo>
                  <a:lnTo>
                    <a:pt x="1643555" y="311002"/>
                  </a:lnTo>
                  <a:lnTo>
                    <a:pt x="1643555" y="1118891"/>
                  </a:lnTo>
                  <a:lnTo>
                    <a:pt x="821777" y="1429893"/>
                  </a:lnTo>
                  <a:lnTo>
                    <a:pt x="0" y="1118891"/>
                  </a:lnTo>
                  <a:lnTo>
                    <a:pt x="0" y="311002"/>
                  </a:lnTo>
                  <a:lnTo>
                    <a:pt x="821777" y="0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8545" tIns="301841" rIns="268545" bIns="30184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kern="1200" dirty="0">
                  <a:solidFill>
                    <a:schemeClr val="tx1"/>
                  </a:solidFill>
                </a:rPr>
                <a:t>Mettre en place une 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kern="1200" dirty="0">
                  <a:solidFill>
                    <a:schemeClr val="tx1"/>
                  </a:solidFill>
                </a:rPr>
                <a:t>« cellule de reprise »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0141791-9F34-4353-879E-874B53BB705A}"/>
                </a:ext>
              </a:extLst>
            </p:cNvPr>
            <p:cNvSpPr/>
            <p:nvPr/>
          </p:nvSpPr>
          <p:spPr>
            <a:xfrm>
              <a:off x="5150644" y="2847358"/>
              <a:ext cx="1775040" cy="9861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Forme libre : forme 41">
              <a:extLst>
                <a:ext uri="{FF2B5EF4-FFF2-40B4-BE49-F238E27FC236}">
                  <a16:creationId xmlns:a16="http://schemas.microsoft.com/office/drawing/2014/main" id="{F26FFE85-EF41-4E75-82E1-A26E85F38CFB}"/>
                </a:ext>
              </a:extLst>
            </p:cNvPr>
            <p:cNvSpPr/>
            <p:nvPr/>
          </p:nvSpPr>
          <p:spPr>
            <a:xfrm>
              <a:off x="8544060" y="2530750"/>
              <a:ext cx="1429893" cy="1643555"/>
            </a:xfrm>
            <a:custGeom>
              <a:avLst/>
              <a:gdLst>
                <a:gd name="connsiteX0" fmla="*/ 0 w 1643555"/>
                <a:gd name="connsiteY0" fmla="*/ 714947 h 1429893"/>
                <a:gd name="connsiteX1" fmla="*/ 357473 w 1643555"/>
                <a:gd name="connsiteY1" fmla="*/ 0 h 1429893"/>
                <a:gd name="connsiteX2" fmla="*/ 1286082 w 1643555"/>
                <a:gd name="connsiteY2" fmla="*/ 0 h 1429893"/>
                <a:gd name="connsiteX3" fmla="*/ 1643555 w 1643555"/>
                <a:gd name="connsiteY3" fmla="*/ 714947 h 1429893"/>
                <a:gd name="connsiteX4" fmla="*/ 1286082 w 1643555"/>
                <a:gd name="connsiteY4" fmla="*/ 1429893 h 1429893"/>
                <a:gd name="connsiteX5" fmla="*/ 357473 w 1643555"/>
                <a:gd name="connsiteY5" fmla="*/ 1429893 h 1429893"/>
                <a:gd name="connsiteX6" fmla="*/ 0 w 1643555"/>
                <a:gd name="connsiteY6" fmla="*/ 714947 h 1429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3555" h="1429893">
                  <a:moveTo>
                    <a:pt x="821777" y="0"/>
                  </a:moveTo>
                  <a:lnTo>
                    <a:pt x="1643555" y="311002"/>
                  </a:lnTo>
                  <a:lnTo>
                    <a:pt x="1643555" y="1118891"/>
                  </a:lnTo>
                  <a:lnTo>
                    <a:pt x="821777" y="1429893"/>
                  </a:lnTo>
                  <a:lnTo>
                    <a:pt x="0" y="1118891"/>
                  </a:lnTo>
                  <a:lnTo>
                    <a:pt x="0" y="311002"/>
                  </a:lnTo>
                  <a:lnTo>
                    <a:pt x="821777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825" tIns="256121" rIns="222825" bIns="25612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dirty="0">
                  <a:solidFill>
                    <a:schemeClr val="tx1"/>
                  </a:solidFill>
                </a:rPr>
                <a:t>P</a:t>
              </a:r>
              <a:r>
                <a:rPr lang="fr-FR" sz="1600" b="1" kern="1200" dirty="0">
                  <a:solidFill>
                    <a:schemeClr val="tx1"/>
                  </a:solidFill>
                </a:rPr>
                <a:t>réserver autant que possible la qualité des relations de travail</a:t>
              </a:r>
            </a:p>
          </p:txBody>
        </p:sp>
        <p:sp>
          <p:nvSpPr>
            <p:cNvPr id="43" name="Forme libre : forme 42">
              <a:extLst>
                <a:ext uri="{FF2B5EF4-FFF2-40B4-BE49-F238E27FC236}">
                  <a16:creationId xmlns:a16="http://schemas.microsoft.com/office/drawing/2014/main" id="{E4F4E5B4-9B6D-4EFD-91A9-2D029E0E0F84}"/>
                </a:ext>
              </a:extLst>
            </p:cNvPr>
            <p:cNvSpPr/>
            <p:nvPr/>
          </p:nvSpPr>
          <p:spPr>
            <a:xfrm>
              <a:off x="7759953" y="3913697"/>
              <a:ext cx="1429893" cy="1643555"/>
            </a:xfrm>
            <a:custGeom>
              <a:avLst/>
              <a:gdLst>
                <a:gd name="connsiteX0" fmla="*/ 0 w 1643555"/>
                <a:gd name="connsiteY0" fmla="*/ 714947 h 1429893"/>
                <a:gd name="connsiteX1" fmla="*/ 357473 w 1643555"/>
                <a:gd name="connsiteY1" fmla="*/ 0 h 1429893"/>
                <a:gd name="connsiteX2" fmla="*/ 1286082 w 1643555"/>
                <a:gd name="connsiteY2" fmla="*/ 0 h 1429893"/>
                <a:gd name="connsiteX3" fmla="*/ 1643555 w 1643555"/>
                <a:gd name="connsiteY3" fmla="*/ 714947 h 1429893"/>
                <a:gd name="connsiteX4" fmla="*/ 1286082 w 1643555"/>
                <a:gd name="connsiteY4" fmla="*/ 1429893 h 1429893"/>
                <a:gd name="connsiteX5" fmla="*/ 357473 w 1643555"/>
                <a:gd name="connsiteY5" fmla="*/ 1429893 h 1429893"/>
                <a:gd name="connsiteX6" fmla="*/ 0 w 1643555"/>
                <a:gd name="connsiteY6" fmla="*/ 714947 h 1429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3555" h="1429893">
                  <a:moveTo>
                    <a:pt x="821777" y="0"/>
                  </a:moveTo>
                  <a:lnTo>
                    <a:pt x="1643555" y="311002"/>
                  </a:lnTo>
                  <a:lnTo>
                    <a:pt x="1643555" y="1118891"/>
                  </a:lnTo>
                  <a:lnTo>
                    <a:pt x="821777" y="1429893"/>
                  </a:lnTo>
                  <a:lnTo>
                    <a:pt x="0" y="1118891"/>
                  </a:lnTo>
                  <a:lnTo>
                    <a:pt x="0" y="311002"/>
                  </a:lnTo>
                  <a:lnTo>
                    <a:pt x="821777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8545" tIns="301841" rIns="268545" bIns="30184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000" b="1" kern="12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331F0FC-4C93-481A-82B4-8F3DBA2CA932}"/>
                </a:ext>
              </a:extLst>
            </p:cNvPr>
            <p:cNvSpPr/>
            <p:nvPr/>
          </p:nvSpPr>
          <p:spPr>
            <a:xfrm>
              <a:off x="9233237" y="4242408"/>
              <a:ext cx="1834208" cy="9861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Forme libre : forme 44">
              <a:extLst>
                <a:ext uri="{FF2B5EF4-FFF2-40B4-BE49-F238E27FC236}">
                  <a16:creationId xmlns:a16="http://schemas.microsoft.com/office/drawing/2014/main" id="{17C0E600-7744-44B0-AAE2-BFD8A7CEE59F}"/>
                </a:ext>
              </a:extLst>
            </p:cNvPr>
            <p:cNvSpPr/>
            <p:nvPr/>
          </p:nvSpPr>
          <p:spPr>
            <a:xfrm>
              <a:off x="6215668" y="3913697"/>
              <a:ext cx="1429894" cy="1643555"/>
            </a:xfrm>
            <a:custGeom>
              <a:avLst/>
              <a:gdLst>
                <a:gd name="connsiteX0" fmla="*/ 0 w 1643555"/>
                <a:gd name="connsiteY0" fmla="*/ 714947 h 1429893"/>
                <a:gd name="connsiteX1" fmla="*/ 357473 w 1643555"/>
                <a:gd name="connsiteY1" fmla="*/ 0 h 1429893"/>
                <a:gd name="connsiteX2" fmla="*/ 1286082 w 1643555"/>
                <a:gd name="connsiteY2" fmla="*/ 0 h 1429893"/>
                <a:gd name="connsiteX3" fmla="*/ 1643555 w 1643555"/>
                <a:gd name="connsiteY3" fmla="*/ 714947 h 1429893"/>
                <a:gd name="connsiteX4" fmla="*/ 1286082 w 1643555"/>
                <a:gd name="connsiteY4" fmla="*/ 1429893 h 1429893"/>
                <a:gd name="connsiteX5" fmla="*/ 357473 w 1643555"/>
                <a:gd name="connsiteY5" fmla="*/ 1429893 h 1429893"/>
                <a:gd name="connsiteX6" fmla="*/ 0 w 1643555"/>
                <a:gd name="connsiteY6" fmla="*/ 714947 h 1429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3555" h="1429893">
                  <a:moveTo>
                    <a:pt x="821777" y="0"/>
                  </a:moveTo>
                  <a:lnTo>
                    <a:pt x="1643555" y="311002"/>
                  </a:lnTo>
                  <a:lnTo>
                    <a:pt x="1643555" y="1118891"/>
                  </a:lnTo>
                  <a:lnTo>
                    <a:pt x="821777" y="1429893"/>
                  </a:lnTo>
                  <a:lnTo>
                    <a:pt x="0" y="1118891"/>
                  </a:lnTo>
                  <a:lnTo>
                    <a:pt x="0" y="311002"/>
                  </a:lnTo>
                  <a:lnTo>
                    <a:pt x="821777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825" tIns="256121" rIns="222826" bIns="25612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dirty="0">
                  <a:solidFill>
                    <a:schemeClr val="bg1"/>
                  </a:solidFill>
                  <a:latin typeface="Bodoni URW Medium"/>
                </a:rPr>
                <a:t>A</a:t>
              </a:r>
              <a:r>
                <a:rPr lang="fr-FR" sz="1600" b="1" kern="1200" dirty="0">
                  <a:solidFill>
                    <a:schemeClr val="bg1"/>
                  </a:solidFill>
                  <a:latin typeface="Bodoni URW Medium"/>
                </a:rPr>
                <a:t>dapter l’organisation du travail sur site</a:t>
              </a:r>
              <a:endParaRPr lang="fr-FR" sz="1600" kern="1200" dirty="0">
                <a:solidFill>
                  <a:schemeClr val="bg1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81A8FDC-C42F-4608-90CA-6CC3C5364A07}"/>
                </a:ext>
              </a:extLst>
            </p:cNvPr>
            <p:cNvSpPr/>
            <p:nvPr/>
          </p:nvSpPr>
          <p:spPr>
            <a:xfrm>
              <a:off x="5150644" y="5637458"/>
              <a:ext cx="1775040" cy="9861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Forme libre : forme 46">
              <a:extLst>
                <a:ext uri="{FF2B5EF4-FFF2-40B4-BE49-F238E27FC236}">
                  <a16:creationId xmlns:a16="http://schemas.microsoft.com/office/drawing/2014/main" id="{1DDC3A92-B8E5-49C6-A21E-5FD4CEF02AA8}"/>
                </a:ext>
              </a:extLst>
            </p:cNvPr>
            <p:cNvSpPr/>
            <p:nvPr/>
          </p:nvSpPr>
          <p:spPr>
            <a:xfrm>
              <a:off x="4671372" y="3930315"/>
              <a:ext cx="1429893" cy="1643555"/>
            </a:xfrm>
            <a:custGeom>
              <a:avLst/>
              <a:gdLst>
                <a:gd name="connsiteX0" fmla="*/ 0 w 1643555"/>
                <a:gd name="connsiteY0" fmla="*/ 714947 h 1429893"/>
                <a:gd name="connsiteX1" fmla="*/ 357473 w 1643555"/>
                <a:gd name="connsiteY1" fmla="*/ 0 h 1429893"/>
                <a:gd name="connsiteX2" fmla="*/ 1286082 w 1643555"/>
                <a:gd name="connsiteY2" fmla="*/ 0 h 1429893"/>
                <a:gd name="connsiteX3" fmla="*/ 1643555 w 1643555"/>
                <a:gd name="connsiteY3" fmla="*/ 714947 h 1429893"/>
                <a:gd name="connsiteX4" fmla="*/ 1286082 w 1643555"/>
                <a:gd name="connsiteY4" fmla="*/ 1429893 h 1429893"/>
                <a:gd name="connsiteX5" fmla="*/ 357473 w 1643555"/>
                <a:gd name="connsiteY5" fmla="*/ 1429893 h 1429893"/>
                <a:gd name="connsiteX6" fmla="*/ 0 w 1643555"/>
                <a:gd name="connsiteY6" fmla="*/ 714947 h 1429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3555" h="1429893">
                  <a:moveTo>
                    <a:pt x="821777" y="0"/>
                  </a:moveTo>
                  <a:lnTo>
                    <a:pt x="1643555" y="311002"/>
                  </a:lnTo>
                  <a:lnTo>
                    <a:pt x="1643555" y="1118891"/>
                  </a:lnTo>
                  <a:lnTo>
                    <a:pt x="821777" y="1429893"/>
                  </a:lnTo>
                  <a:lnTo>
                    <a:pt x="0" y="1118891"/>
                  </a:lnTo>
                  <a:lnTo>
                    <a:pt x="0" y="311002"/>
                  </a:lnTo>
                  <a:lnTo>
                    <a:pt x="821777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825" tIns="256121" rIns="222825" bIns="25612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dirty="0">
                  <a:solidFill>
                    <a:schemeClr val="tx1"/>
                  </a:solidFill>
                </a:rPr>
                <a:t>F</a:t>
              </a:r>
              <a:r>
                <a:rPr lang="fr-FR" sz="1600" b="1" kern="1200" dirty="0">
                  <a:solidFill>
                    <a:schemeClr val="tx1"/>
                  </a:solidFill>
                </a:rPr>
                <a:t>ormer </a:t>
              </a:r>
              <a:r>
                <a:rPr lang="fr-FR" sz="1600" b="1" dirty="0">
                  <a:solidFill>
                    <a:schemeClr val="tx1"/>
                  </a:solidFill>
                </a:rPr>
                <a:t>l</a:t>
              </a:r>
              <a:r>
                <a:rPr lang="fr-FR" sz="1600" b="1" kern="1200" dirty="0">
                  <a:solidFill>
                    <a:schemeClr val="tx1"/>
                  </a:solidFill>
                </a:rPr>
                <a:t>es salariés à la mise en œuvre des consignes de prévention </a:t>
              </a:r>
            </a:p>
          </p:txBody>
        </p:sp>
      </p:grpSp>
      <p:sp>
        <p:nvSpPr>
          <p:cNvPr id="48" name="ZoneTexte 47">
            <a:extLst>
              <a:ext uri="{FF2B5EF4-FFF2-40B4-BE49-F238E27FC236}">
                <a16:creationId xmlns:a16="http://schemas.microsoft.com/office/drawing/2014/main" id="{F8F0AFC5-E910-4C5F-B0B9-7F97CD8C817E}"/>
              </a:ext>
            </a:extLst>
          </p:cNvPr>
          <p:cNvSpPr txBox="1"/>
          <p:nvPr/>
        </p:nvSpPr>
        <p:spPr>
          <a:xfrm>
            <a:off x="1505992" y="1104830"/>
            <a:ext cx="70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/>
              <a:t>Le retour sur site, premier enjeu de « l’après-covid »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FBEF542B-B278-478D-9077-4E5660A990ED}"/>
              </a:ext>
            </a:extLst>
          </p:cNvPr>
          <p:cNvSpPr txBox="1"/>
          <p:nvPr/>
        </p:nvSpPr>
        <p:spPr>
          <a:xfrm>
            <a:off x="1023639" y="2539674"/>
            <a:ext cx="2748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/>
              <a:t>Les recommandations du Ministère du travail :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D409E140-2D95-44C0-A64B-9ECEE88E4EED}"/>
              </a:ext>
            </a:extLst>
          </p:cNvPr>
          <p:cNvSpPr txBox="1"/>
          <p:nvPr/>
        </p:nvSpPr>
        <p:spPr>
          <a:xfrm>
            <a:off x="7256007" y="3881306"/>
            <a:ext cx="2623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solidFill>
                  <a:srgbClr val="FF3399"/>
                </a:solidFill>
              </a:rPr>
              <a:t>Nos recommandations additionnelles : 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ADF9FE59-0503-45BA-921E-751B6A578110}"/>
              </a:ext>
            </a:extLst>
          </p:cNvPr>
          <p:cNvGrpSpPr/>
          <p:nvPr/>
        </p:nvGrpSpPr>
        <p:grpSpPr>
          <a:xfrm>
            <a:off x="6666193" y="414281"/>
            <a:ext cx="7461305" cy="6160952"/>
            <a:chOff x="5150644" y="1452308"/>
            <a:chExt cx="5916801" cy="5499993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9E28EA8-34D4-417A-9AC4-D12870451D73}"/>
                </a:ext>
              </a:extLst>
            </p:cNvPr>
            <p:cNvSpPr/>
            <p:nvPr/>
          </p:nvSpPr>
          <p:spPr>
            <a:xfrm>
              <a:off x="9233237" y="1452308"/>
              <a:ext cx="1834208" cy="9861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3" name="Forme libre : forme 52">
              <a:extLst>
                <a:ext uri="{FF2B5EF4-FFF2-40B4-BE49-F238E27FC236}">
                  <a16:creationId xmlns:a16="http://schemas.microsoft.com/office/drawing/2014/main" id="{C65F4F6E-10C3-4DA9-B5D3-5912CF23FA15}"/>
                </a:ext>
              </a:extLst>
            </p:cNvPr>
            <p:cNvSpPr/>
            <p:nvPr/>
          </p:nvSpPr>
          <p:spPr>
            <a:xfrm>
              <a:off x="6990768" y="5308746"/>
              <a:ext cx="1429893" cy="1643555"/>
            </a:xfrm>
            <a:custGeom>
              <a:avLst/>
              <a:gdLst>
                <a:gd name="connsiteX0" fmla="*/ 0 w 1643555"/>
                <a:gd name="connsiteY0" fmla="*/ 714947 h 1429893"/>
                <a:gd name="connsiteX1" fmla="*/ 357473 w 1643555"/>
                <a:gd name="connsiteY1" fmla="*/ 0 h 1429893"/>
                <a:gd name="connsiteX2" fmla="*/ 1286082 w 1643555"/>
                <a:gd name="connsiteY2" fmla="*/ 0 h 1429893"/>
                <a:gd name="connsiteX3" fmla="*/ 1643555 w 1643555"/>
                <a:gd name="connsiteY3" fmla="*/ 714947 h 1429893"/>
                <a:gd name="connsiteX4" fmla="*/ 1286082 w 1643555"/>
                <a:gd name="connsiteY4" fmla="*/ 1429893 h 1429893"/>
                <a:gd name="connsiteX5" fmla="*/ 357473 w 1643555"/>
                <a:gd name="connsiteY5" fmla="*/ 1429893 h 1429893"/>
                <a:gd name="connsiteX6" fmla="*/ 0 w 1643555"/>
                <a:gd name="connsiteY6" fmla="*/ 714947 h 1429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3555" h="1429893">
                  <a:moveTo>
                    <a:pt x="821777" y="0"/>
                  </a:moveTo>
                  <a:lnTo>
                    <a:pt x="1643555" y="311002"/>
                  </a:lnTo>
                  <a:lnTo>
                    <a:pt x="1643555" y="1118891"/>
                  </a:lnTo>
                  <a:lnTo>
                    <a:pt x="821777" y="1429893"/>
                  </a:lnTo>
                  <a:lnTo>
                    <a:pt x="0" y="1118891"/>
                  </a:lnTo>
                  <a:lnTo>
                    <a:pt x="0" y="311002"/>
                  </a:lnTo>
                  <a:lnTo>
                    <a:pt x="821777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8545" tIns="301841" rIns="268545" bIns="301841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dirty="0">
                  <a:solidFill>
                    <a:schemeClr val="bg1"/>
                  </a:solidFill>
                  <a:latin typeface="Bodoni URW Medium"/>
                </a:rPr>
                <a:t>Communiquer de manière claire et transparente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338D075-6186-4B92-8C28-72178B0C578D}"/>
                </a:ext>
              </a:extLst>
            </p:cNvPr>
            <p:cNvSpPr/>
            <p:nvPr/>
          </p:nvSpPr>
          <p:spPr>
            <a:xfrm>
              <a:off x="5150644" y="2847358"/>
              <a:ext cx="1775040" cy="9861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331A581-3949-49A0-90A5-34B80DE10492}"/>
                </a:ext>
              </a:extLst>
            </p:cNvPr>
            <p:cNvSpPr/>
            <p:nvPr/>
          </p:nvSpPr>
          <p:spPr>
            <a:xfrm>
              <a:off x="9233237" y="4242408"/>
              <a:ext cx="1834208" cy="9861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5E1F59B-22A8-4E44-88C0-0505425E5A01}"/>
                </a:ext>
              </a:extLst>
            </p:cNvPr>
            <p:cNvSpPr/>
            <p:nvPr/>
          </p:nvSpPr>
          <p:spPr>
            <a:xfrm>
              <a:off x="5150644" y="5637458"/>
              <a:ext cx="1775040" cy="9861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7" name="Forme libre : forme 56">
              <a:extLst>
                <a:ext uri="{FF2B5EF4-FFF2-40B4-BE49-F238E27FC236}">
                  <a16:creationId xmlns:a16="http://schemas.microsoft.com/office/drawing/2014/main" id="{5D18874C-E63F-4AD7-B479-51356A2AF64A}"/>
                </a:ext>
              </a:extLst>
            </p:cNvPr>
            <p:cNvSpPr/>
            <p:nvPr/>
          </p:nvSpPr>
          <p:spPr>
            <a:xfrm>
              <a:off x="7751128" y="3913697"/>
              <a:ext cx="1429893" cy="1643555"/>
            </a:xfrm>
            <a:custGeom>
              <a:avLst/>
              <a:gdLst>
                <a:gd name="connsiteX0" fmla="*/ 0 w 1643555"/>
                <a:gd name="connsiteY0" fmla="*/ 714947 h 1429893"/>
                <a:gd name="connsiteX1" fmla="*/ 357473 w 1643555"/>
                <a:gd name="connsiteY1" fmla="*/ 0 h 1429893"/>
                <a:gd name="connsiteX2" fmla="*/ 1286082 w 1643555"/>
                <a:gd name="connsiteY2" fmla="*/ 0 h 1429893"/>
                <a:gd name="connsiteX3" fmla="*/ 1643555 w 1643555"/>
                <a:gd name="connsiteY3" fmla="*/ 714947 h 1429893"/>
                <a:gd name="connsiteX4" fmla="*/ 1286082 w 1643555"/>
                <a:gd name="connsiteY4" fmla="*/ 1429893 h 1429893"/>
                <a:gd name="connsiteX5" fmla="*/ 357473 w 1643555"/>
                <a:gd name="connsiteY5" fmla="*/ 1429893 h 1429893"/>
                <a:gd name="connsiteX6" fmla="*/ 0 w 1643555"/>
                <a:gd name="connsiteY6" fmla="*/ 714947 h 1429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3555" h="1429893">
                  <a:moveTo>
                    <a:pt x="821777" y="0"/>
                  </a:moveTo>
                  <a:lnTo>
                    <a:pt x="1643555" y="311002"/>
                  </a:lnTo>
                  <a:lnTo>
                    <a:pt x="1643555" y="1118891"/>
                  </a:lnTo>
                  <a:lnTo>
                    <a:pt x="821777" y="1429893"/>
                  </a:lnTo>
                  <a:lnTo>
                    <a:pt x="0" y="1118891"/>
                  </a:lnTo>
                  <a:lnTo>
                    <a:pt x="0" y="311002"/>
                  </a:lnTo>
                  <a:lnTo>
                    <a:pt x="821777" y="0"/>
                  </a:lnTo>
                  <a:close/>
                </a:path>
              </a:pathLst>
            </a:custGeom>
            <a:solidFill>
              <a:srgbClr val="889CD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825" tIns="256121" rIns="222825" bIns="256121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kern="1200" dirty="0">
                  <a:solidFill>
                    <a:schemeClr val="bg1"/>
                  </a:solidFill>
                </a:rPr>
                <a:t>Prévoir l’accueil individuel  /collectif des salariés</a:t>
              </a:r>
            </a:p>
          </p:txBody>
        </p:sp>
      </p:grp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BF5BFFE4-FAA0-4158-81C6-8804A207CF66}"/>
              </a:ext>
            </a:extLst>
          </p:cNvPr>
          <p:cNvCxnSpPr>
            <a:cxnSpLocks/>
          </p:cNvCxnSpPr>
          <p:nvPr/>
        </p:nvCxnSpPr>
        <p:spPr>
          <a:xfrm>
            <a:off x="677010" y="1664886"/>
            <a:ext cx="8280000" cy="0"/>
          </a:xfrm>
          <a:prstGeom prst="line">
            <a:avLst/>
          </a:prstGeom>
          <a:ln w="28575">
            <a:solidFill>
              <a:srgbClr val="6666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49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1">
            <a:extLst>
              <a:ext uri="{FF2B5EF4-FFF2-40B4-BE49-F238E27FC236}">
                <a16:creationId xmlns:a16="http://schemas.microsoft.com/office/drawing/2014/main" id="{C272A0E4-7DD3-4C57-BFA3-2FDBB7100DF0}"/>
              </a:ext>
            </a:extLst>
          </p:cNvPr>
          <p:cNvSpPr/>
          <p:nvPr/>
        </p:nvSpPr>
        <p:spPr>
          <a:xfrm flipH="1">
            <a:off x="-1" y="0"/>
            <a:ext cx="12191999" cy="444500"/>
          </a:xfrm>
          <a:prstGeom prst="rect">
            <a:avLst/>
          </a:prstGeom>
          <a:solidFill>
            <a:srgbClr val="0D3D4A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fr-FR" b="1" kern="0" dirty="0">
                <a:solidFill>
                  <a:srgbClr val="FFFFFF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Le retour au présentiel : un défi au long cours au regard des RPS </a:t>
            </a:r>
            <a:endParaRPr lang="fr-FR" b="1" kern="0" dirty="0">
              <a:solidFill>
                <a:srgbClr val="D17198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7" name="Shape 33">
            <a:extLst>
              <a:ext uri="{FF2B5EF4-FFF2-40B4-BE49-F238E27FC236}">
                <a16:creationId xmlns:a16="http://schemas.microsoft.com/office/drawing/2014/main" id="{53A1CAF8-7DA6-46F5-9387-34116DF7D947}"/>
              </a:ext>
            </a:extLst>
          </p:cNvPr>
          <p:cNvSpPr/>
          <p:nvPr/>
        </p:nvSpPr>
        <p:spPr>
          <a:xfrm rot="-5400000">
            <a:off x="11465157" y="6124923"/>
            <a:ext cx="742484" cy="742484"/>
          </a:xfrm>
          <a:prstGeom prst="rtTriangle">
            <a:avLst/>
          </a:prstGeom>
          <a:solidFill>
            <a:srgbClr val="0D3D4A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37">
            <a:extLst>
              <a:ext uri="{FF2B5EF4-FFF2-40B4-BE49-F238E27FC236}">
                <a16:creationId xmlns:a16="http://schemas.microsoft.com/office/drawing/2014/main" id="{B8FDE177-EF7E-4E19-ABCB-3479C2413E0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353292" y="6484496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fr-FR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fr-FR" sz="1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BF5BFFE4-FAA0-4158-81C6-8804A207CF66}"/>
              </a:ext>
            </a:extLst>
          </p:cNvPr>
          <p:cNvCxnSpPr>
            <a:cxnSpLocks/>
          </p:cNvCxnSpPr>
          <p:nvPr/>
        </p:nvCxnSpPr>
        <p:spPr>
          <a:xfrm>
            <a:off x="495337" y="1617179"/>
            <a:ext cx="9000000" cy="0"/>
          </a:xfrm>
          <a:prstGeom prst="line">
            <a:avLst/>
          </a:prstGeom>
          <a:ln w="28575">
            <a:solidFill>
              <a:srgbClr val="6666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FAFBDBC4-AA60-454D-AC3D-53EDC5C041E2}"/>
              </a:ext>
            </a:extLst>
          </p:cNvPr>
          <p:cNvSpPr txBox="1"/>
          <p:nvPr/>
        </p:nvSpPr>
        <p:spPr>
          <a:xfrm>
            <a:off x="925541" y="1045866"/>
            <a:ext cx="8288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La « </a:t>
            </a:r>
            <a:r>
              <a:rPr lang="fr-FR" sz="2400" i="1" dirty="0"/>
              <a:t>normalisation </a:t>
            </a:r>
            <a:r>
              <a:rPr lang="fr-FR" sz="2400" dirty="0"/>
              <a:t>» du télétravail régulier après la crise sanitaire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75610C7E-F1F7-4124-8C55-4C73F34441B8}"/>
              </a:ext>
            </a:extLst>
          </p:cNvPr>
          <p:cNvSpPr/>
          <p:nvPr/>
        </p:nvSpPr>
        <p:spPr>
          <a:xfrm>
            <a:off x="4080676" y="4404071"/>
            <a:ext cx="7473549" cy="1370497"/>
          </a:xfrm>
          <a:prstGeom prst="round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800" b="1" u="sng" dirty="0">
                <a:solidFill>
                  <a:schemeClr val="bg1"/>
                </a:solidFill>
                <a:latin typeface="Calibri" panose="020F0502020204030204"/>
              </a:rPr>
              <a:t>86 % </a:t>
            </a:r>
            <a:r>
              <a:rPr lang="fr-FR" sz="1800" b="1" u="sng" dirty="0">
                <a:latin typeface="Calibri" panose="020F0502020204030204"/>
              </a:rPr>
              <a:t>des télétravailleurs souhaitant poursuivre le télétravail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lang="fr-FR" sz="1800" b="1" dirty="0">
              <a:latin typeface="Calibri" panose="020F0502020204030204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800" b="1" dirty="0">
                <a:latin typeface="Calibri" panose="020F0502020204030204"/>
              </a:rPr>
              <a:t>Nombre idéal de jours de télétravail établi à 2 jours par semaine pour la majorité des salariés concernés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F468A3FF-5A76-4066-8A02-88FCBED88FFE}"/>
              </a:ext>
            </a:extLst>
          </p:cNvPr>
          <p:cNvCxnSpPr>
            <a:cxnSpLocks/>
          </p:cNvCxnSpPr>
          <p:nvPr/>
        </p:nvCxnSpPr>
        <p:spPr>
          <a:xfrm>
            <a:off x="2967334" y="3340784"/>
            <a:ext cx="792000" cy="0"/>
          </a:xfrm>
          <a:prstGeom prst="straightConnector1">
            <a:avLst/>
          </a:prstGeom>
          <a:ln w="28575">
            <a:solidFill>
              <a:srgbClr val="33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C15E7F53-6294-43FE-A613-4D121B493B16}"/>
              </a:ext>
            </a:extLst>
          </p:cNvPr>
          <p:cNvSpPr txBox="1"/>
          <p:nvPr/>
        </p:nvSpPr>
        <p:spPr>
          <a:xfrm>
            <a:off x="430598" y="3050925"/>
            <a:ext cx="2312662" cy="545975"/>
          </a:xfrm>
          <a:prstGeom prst="roundRect">
            <a:avLst/>
          </a:prstGeom>
          <a:noFill/>
          <a:ln w="19050">
            <a:solidFill>
              <a:srgbClr val="336699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F342E0B-FF64-4B61-8870-30C41681F1FD}"/>
              </a:ext>
            </a:extLst>
          </p:cNvPr>
          <p:cNvSpPr txBox="1"/>
          <p:nvPr/>
        </p:nvSpPr>
        <p:spPr>
          <a:xfrm>
            <a:off x="495337" y="3123858"/>
            <a:ext cx="2247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Partenaires sociaux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C73427E8-7EAB-44B0-B83D-0BB4A1CE2474}"/>
              </a:ext>
            </a:extLst>
          </p:cNvPr>
          <p:cNvCxnSpPr>
            <a:cxnSpLocks/>
          </p:cNvCxnSpPr>
          <p:nvPr/>
        </p:nvCxnSpPr>
        <p:spPr>
          <a:xfrm>
            <a:off x="2967334" y="4971982"/>
            <a:ext cx="792000" cy="0"/>
          </a:xfrm>
          <a:prstGeom prst="straightConnector1">
            <a:avLst/>
          </a:prstGeom>
          <a:ln w="28575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74D7FB3E-0E00-41E0-96A0-4C4EFA8C0B83}"/>
              </a:ext>
            </a:extLst>
          </p:cNvPr>
          <p:cNvSpPr txBox="1"/>
          <p:nvPr/>
        </p:nvSpPr>
        <p:spPr>
          <a:xfrm>
            <a:off x="430598" y="4732847"/>
            <a:ext cx="2312662" cy="545975"/>
          </a:xfrm>
          <a:prstGeom prst="roundRect">
            <a:avLst/>
          </a:prstGeom>
          <a:noFill/>
          <a:ln w="19050"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E9D76B3-09AB-400D-B169-0B7972D9AEA2}"/>
              </a:ext>
            </a:extLst>
          </p:cNvPr>
          <p:cNvSpPr txBox="1"/>
          <p:nvPr/>
        </p:nvSpPr>
        <p:spPr>
          <a:xfrm>
            <a:off x="495337" y="4810462"/>
            <a:ext cx="2177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Salariés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EFBB3679-9B0E-435A-8F4E-8309D6D06360}"/>
              </a:ext>
            </a:extLst>
          </p:cNvPr>
          <p:cNvSpPr/>
          <p:nvPr/>
        </p:nvSpPr>
        <p:spPr>
          <a:xfrm>
            <a:off x="4080677" y="2698140"/>
            <a:ext cx="7473548" cy="1260113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800" dirty="0">
                <a:latin typeface="Calibri" panose="020F0502020204030204"/>
              </a:rPr>
              <a:t>P</a:t>
            </a:r>
            <a:r>
              <a:rPr kumimoji="0" lang="fr-FR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lus de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1.000 accords d'entreprise </a:t>
            </a:r>
            <a:r>
              <a:rPr kumimoji="0" lang="fr-FR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relatifs au télétravail signés depuis mars 2020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800" dirty="0">
                <a:latin typeface="Calibri" panose="020F0502020204030204"/>
              </a:rPr>
              <a:t>N</a:t>
            </a:r>
            <a:r>
              <a:rPr kumimoji="0" lang="fr-FR" sz="1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ouvel</a:t>
            </a:r>
            <a:r>
              <a:rPr kumimoji="0" lang="fr-FR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ANI</a:t>
            </a:r>
            <a:r>
              <a:rPr kumimoji="0" lang="fr-FR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conclu pour enrichir le socle conventionnel préexistant</a:t>
            </a:r>
          </a:p>
        </p:txBody>
      </p:sp>
    </p:spTree>
    <p:extLst>
      <p:ext uri="{BB962C8B-B14F-4D97-AF65-F5344CB8AC3E}">
        <p14:creationId xmlns:p14="http://schemas.microsoft.com/office/powerpoint/2010/main" val="310402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1">
            <a:extLst>
              <a:ext uri="{FF2B5EF4-FFF2-40B4-BE49-F238E27FC236}">
                <a16:creationId xmlns:a16="http://schemas.microsoft.com/office/drawing/2014/main" id="{C272A0E4-7DD3-4C57-BFA3-2FDBB7100DF0}"/>
              </a:ext>
            </a:extLst>
          </p:cNvPr>
          <p:cNvSpPr/>
          <p:nvPr/>
        </p:nvSpPr>
        <p:spPr>
          <a:xfrm flipH="1">
            <a:off x="-1" y="0"/>
            <a:ext cx="12191999" cy="444500"/>
          </a:xfrm>
          <a:prstGeom prst="rect">
            <a:avLst/>
          </a:prstGeom>
          <a:solidFill>
            <a:srgbClr val="0D3D4A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fr-FR" b="1" kern="0" dirty="0">
                <a:solidFill>
                  <a:srgbClr val="FFFFFF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Le retour au présentiel : un défi au long cours au regard des RPS </a:t>
            </a:r>
            <a:endParaRPr lang="fr-FR" b="1" kern="0" dirty="0">
              <a:solidFill>
                <a:srgbClr val="D17198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7" name="Shape 33">
            <a:extLst>
              <a:ext uri="{FF2B5EF4-FFF2-40B4-BE49-F238E27FC236}">
                <a16:creationId xmlns:a16="http://schemas.microsoft.com/office/drawing/2014/main" id="{53A1CAF8-7DA6-46F5-9387-34116DF7D947}"/>
              </a:ext>
            </a:extLst>
          </p:cNvPr>
          <p:cNvSpPr/>
          <p:nvPr/>
        </p:nvSpPr>
        <p:spPr>
          <a:xfrm rot="-5400000">
            <a:off x="11465157" y="6124923"/>
            <a:ext cx="742484" cy="742484"/>
          </a:xfrm>
          <a:prstGeom prst="rtTriangle">
            <a:avLst/>
          </a:prstGeom>
          <a:solidFill>
            <a:srgbClr val="0D3D4A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37">
            <a:extLst>
              <a:ext uri="{FF2B5EF4-FFF2-40B4-BE49-F238E27FC236}">
                <a16:creationId xmlns:a16="http://schemas.microsoft.com/office/drawing/2014/main" id="{B8FDE177-EF7E-4E19-ABCB-3479C2413E0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353292" y="6484496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fr-FR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fr-FR" sz="1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BF5BFFE4-FAA0-4158-81C6-8804A207CF66}"/>
              </a:ext>
            </a:extLst>
          </p:cNvPr>
          <p:cNvCxnSpPr>
            <a:cxnSpLocks/>
          </p:cNvCxnSpPr>
          <p:nvPr/>
        </p:nvCxnSpPr>
        <p:spPr>
          <a:xfrm>
            <a:off x="495337" y="1617179"/>
            <a:ext cx="6768000" cy="0"/>
          </a:xfrm>
          <a:prstGeom prst="line">
            <a:avLst/>
          </a:prstGeom>
          <a:ln w="28575">
            <a:solidFill>
              <a:srgbClr val="6666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880987B0-E36B-403E-BD48-C809CE73C00F}"/>
              </a:ext>
            </a:extLst>
          </p:cNvPr>
          <p:cNvSpPr txBox="1"/>
          <p:nvPr/>
        </p:nvSpPr>
        <p:spPr>
          <a:xfrm>
            <a:off x="1106068" y="1019013"/>
            <a:ext cx="572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La prévention des RPS associés au télétravail</a:t>
            </a:r>
          </a:p>
        </p:txBody>
      </p:sp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3398239D-7F6B-49B8-B29A-A834FECC2EFD}"/>
              </a:ext>
            </a:extLst>
          </p:cNvPr>
          <p:cNvSpPr/>
          <p:nvPr/>
        </p:nvSpPr>
        <p:spPr>
          <a:xfrm rot="10800000" flipH="1">
            <a:off x="7512567" y="990621"/>
            <a:ext cx="693485" cy="484632"/>
          </a:xfrm>
          <a:prstGeom prst="rightArrow">
            <a:avLst/>
          </a:prstGeom>
          <a:solidFill>
            <a:srgbClr val="66669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6D96A10-64AB-4C2E-AE5A-918B37535D5F}"/>
              </a:ext>
            </a:extLst>
          </p:cNvPr>
          <p:cNvSpPr/>
          <p:nvPr/>
        </p:nvSpPr>
        <p:spPr>
          <a:xfrm>
            <a:off x="8597060" y="553046"/>
            <a:ext cx="2611615" cy="50205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Isolement</a:t>
            </a:r>
          </a:p>
        </p:txBody>
      </p:sp>
      <p:graphicFrame>
        <p:nvGraphicFramePr>
          <p:cNvPr id="18" name="Diagramme 17">
            <a:extLst>
              <a:ext uri="{FF2B5EF4-FFF2-40B4-BE49-F238E27FC236}">
                <a16:creationId xmlns:a16="http://schemas.microsoft.com/office/drawing/2014/main" id="{133D65A0-CBD8-4E64-9667-6E37ED4ECA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8279756"/>
              </p:ext>
            </p:extLst>
          </p:nvPr>
        </p:nvGraphicFramePr>
        <p:xfrm>
          <a:off x="143547" y="1753681"/>
          <a:ext cx="11904902" cy="5490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ZoneTexte 18">
            <a:extLst>
              <a:ext uri="{FF2B5EF4-FFF2-40B4-BE49-F238E27FC236}">
                <a16:creationId xmlns:a16="http://schemas.microsoft.com/office/drawing/2014/main" id="{2CBA60FF-BEEF-49F1-A4FB-BB6A6B66A38C}"/>
              </a:ext>
            </a:extLst>
          </p:cNvPr>
          <p:cNvSpPr txBox="1"/>
          <p:nvPr/>
        </p:nvSpPr>
        <p:spPr>
          <a:xfrm>
            <a:off x="4326967" y="2559026"/>
            <a:ext cx="3745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C00000"/>
                </a:solidFill>
              </a:rPr>
              <a:t>LES OUTILS DE PREVENTION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A906EB6-292C-45F9-A3B9-0156E3CA5123}"/>
              </a:ext>
            </a:extLst>
          </p:cNvPr>
          <p:cNvSpPr/>
          <p:nvPr/>
        </p:nvSpPr>
        <p:spPr>
          <a:xfrm>
            <a:off x="8597060" y="1153363"/>
            <a:ext cx="2611615" cy="50205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Charge de travail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9A47292-B47C-41F0-AFD8-C45A3F8FF7EA}"/>
              </a:ext>
            </a:extLst>
          </p:cNvPr>
          <p:cNvSpPr/>
          <p:nvPr/>
        </p:nvSpPr>
        <p:spPr>
          <a:xfrm>
            <a:off x="8597060" y="1791918"/>
            <a:ext cx="2611615" cy="50205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Addictions</a:t>
            </a:r>
          </a:p>
        </p:txBody>
      </p:sp>
    </p:spTree>
    <p:extLst>
      <p:ext uri="{BB962C8B-B14F-4D97-AF65-F5344CB8AC3E}">
        <p14:creationId xmlns:p14="http://schemas.microsoft.com/office/powerpoint/2010/main" val="41525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1">
            <a:extLst>
              <a:ext uri="{FF2B5EF4-FFF2-40B4-BE49-F238E27FC236}">
                <a16:creationId xmlns:a16="http://schemas.microsoft.com/office/drawing/2014/main" id="{C272A0E4-7DD3-4C57-BFA3-2FDBB7100DF0}"/>
              </a:ext>
            </a:extLst>
          </p:cNvPr>
          <p:cNvSpPr/>
          <p:nvPr/>
        </p:nvSpPr>
        <p:spPr>
          <a:xfrm flipH="1">
            <a:off x="-1" y="0"/>
            <a:ext cx="12191999" cy="444500"/>
          </a:xfrm>
          <a:prstGeom prst="rect">
            <a:avLst/>
          </a:prstGeom>
          <a:solidFill>
            <a:srgbClr val="0D3D4A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fr-FR" b="1" kern="0" dirty="0">
                <a:solidFill>
                  <a:srgbClr val="FFFFFF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Le retour au présentiel : un défi au long cours au regard des RPS </a:t>
            </a:r>
            <a:endParaRPr lang="fr-FR" b="1" kern="0" dirty="0">
              <a:solidFill>
                <a:srgbClr val="D17198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7" name="Shape 33">
            <a:extLst>
              <a:ext uri="{FF2B5EF4-FFF2-40B4-BE49-F238E27FC236}">
                <a16:creationId xmlns:a16="http://schemas.microsoft.com/office/drawing/2014/main" id="{53A1CAF8-7DA6-46F5-9387-34116DF7D947}"/>
              </a:ext>
            </a:extLst>
          </p:cNvPr>
          <p:cNvSpPr/>
          <p:nvPr/>
        </p:nvSpPr>
        <p:spPr>
          <a:xfrm rot="-5400000">
            <a:off x="11465157" y="6124923"/>
            <a:ext cx="742484" cy="742484"/>
          </a:xfrm>
          <a:prstGeom prst="rtTriangle">
            <a:avLst/>
          </a:prstGeom>
          <a:solidFill>
            <a:srgbClr val="0D3D4A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37">
            <a:extLst>
              <a:ext uri="{FF2B5EF4-FFF2-40B4-BE49-F238E27FC236}">
                <a16:creationId xmlns:a16="http://schemas.microsoft.com/office/drawing/2014/main" id="{B8FDE177-EF7E-4E19-ABCB-3479C2413E0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353292" y="6484496"/>
            <a:ext cx="284405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fr-FR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fr-FR" sz="1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BF5BFFE4-FAA0-4158-81C6-8804A207CF66}"/>
              </a:ext>
            </a:extLst>
          </p:cNvPr>
          <p:cNvCxnSpPr>
            <a:cxnSpLocks/>
          </p:cNvCxnSpPr>
          <p:nvPr/>
        </p:nvCxnSpPr>
        <p:spPr>
          <a:xfrm>
            <a:off x="2902829" y="1534850"/>
            <a:ext cx="6228000" cy="0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C37720D9-4839-4F68-848D-061514F53EF1}"/>
              </a:ext>
            </a:extLst>
          </p:cNvPr>
          <p:cNvSpPr txBox="1"/>
          <p:nvPr/>
        </p:nvSpPr>
        <p:spPr>
          <a:xfrm>
            <a:off x="4410248" y="956783"/>
            <a:ext cx="3217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Attention aux inégalités</a:t>
            </a:r>
          </a:p>
        </p:txBody>
      </p:sp>
      <p:sp>
        <p:nvSpPr>
          <p:cNvPr id="12" name="Bulle narrative : rectangle à coins arrondis 11">
            <a:extLst>
              <a:ext uri="{FF2B5EF4-FFF2-40B4-BE49-F238E27FC236}">
                <a16:creationId xmlns:a16="http://schemas.microsoft.com/office/drawing/2014/main" id="{513F4439-0F8D-44C9-BBEF-6307ECAD5F13}"/>
              </a:ext>
            </a:extLst>
          </p:cNvPr>
          <p:cNvSpPr/>
          <p:nvPr/>
        </p:nvSpPr>
        <p:spPr>
          <a:xfrm>
            <a:off x="6667642" y="3342148"/>
            <a:ext cx="4295124" cy="1392379"/>
          </a:xfrm>
          <a:prstGeom prst="wedgeRoundRectCallout">
            <a:avLst>
              <a:gd name="adj1" fmla="val -25991"/>
              <a:gd name="adj2" fmla="val -7764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b="1" dirty="0">
                <a:solidFill>
                  <a:srgbClr val="002060"/>
                </a:solidFill>
              </a:rPr>
              <a:t>Les femmes « </a:t>
            </a:r>
            <a:r>
              <a:rPr lang="fr-FR" sz="1600" b="1" i="1" dirty="0">
                <a:solidFill>
                  <a:srgbClr val="002060"/>
                </a:solidFill>
              </a:rPr>
              <a:t>[ont] 1,5 fois plus de risques [que les hommes] d’être fréquemment interrompues </a:t>
            </a:r>
            <a:r>
              <a:rPr lang="fr-FR" sz="1600" b="1" dirty="0">
                <a:solidFill>
                  <a:srgbClr val="002060"/>
                </a:solidFill>
              </a:rPr>
              <a:t>» pendant leur travail à domicile. </a:t>
            </a:r>
          </a:p>
        </p:txBody>
      </p:sp>
      <p:pic>
        <p:nvPicPr>
          <p:cNvPr id="13" name="Graphique 12" descr="Avertissement avec un remplissage uni">
            <a:extLst>
              <a:ext uri="{FF2B5EF4-FFF2-40B4-BE49-F238E27FC236}">
                <a16:creationId xmlns:a16="http://schemas.microsoft.com/office/drawing/2014/main" id="{3D27CA0B-9796-43DB-AADC-806DB5B919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2184" y="1651253"/>
            <a:ext cx="564107" cy="564107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2A3E15E7-C426-425C-929E-FA3A93C1DCBE}"/>
              </a:ext>
            </a:extLst>
          </p:cNvPr>
          <p:cNvSpPr txBox="1"/>
          <p:nvPr/>
        </p:nvSpPr>
        <p:spPr>
          <a:xfrm>
            <a:off x="6608659" y="5008608"/>
            <a:ext cx="43541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1"/>
                </a:solidFill>
              </a:rPr>
              <a:t>Garanties de réversibilité et de souplesse dans la mise en œuvre du télétravail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id="{DFAE9572-C35A-4BF5-B638-4045FACEF256}"/>
              </a:ext>
            </a:extLst>
          </p:cNvPr>
          <p:cNvSpPr/>
          <p:nvPr/>
        </p:nvSpPr>
        <p:spPr>
          <a:xfrm>
            <a:off x="1567541" y="3342148"/>
            <a:ext cx="4236910" cy="1392379"/>
          </a:xfrm>
          <a:prstGeom prst="wedgeRoundRectCallout">
            <a:avLst>
              <a:gd name="adj1" fmla="val 15694"/>
              <a:gd name="adj2" fmla="val -7821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b="1" dirty="0">
                <a:solidFill>
                  <a:srgbClr val="002060"/>
                </a:solidFill>
              </a:rPr>
              <a:t>Les métiers « </a:t>
            </a:r>
            <a:r>
              <a:rPr lang="fr-FR" sz="1600" b="1" i="1" dirty="0" err="1">
                <a:solidFill>
                  <a:srgbClr val="002060"/>
                </a:solidFill>
              </a:rPr>
              <a:t>télétravaillables</a:t>
            </a:r>
            <a:r>
              <a:rPr lang="fr-FR" sz="1600" b="1" dirty="0">
                <a:solidFill>
                  <a:srgbClr val="002060"/>
                </a:solidFill>
              </a:rPr>
              <a:t> » concernent près de 60 % des cadres et professions intermédiaires, mais seulement 20 % des employés et 2 % des ouvriers.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15D3AF0-4EDA-41A1-89FF-F823751F5AB0}"/>
              </a:ext>
            </a:extLst>
          </p:cNvPr>
          <p:cNvSpPr txBox="1"/>
          <p:nvPr/>
        </p:nvSpPr>
        <p:spPr>
          <a:xfrm>
            <a:off x="1433478" y="5007168"/>
            <a:ext cx="437097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1"/>
                </a:solidFill>
              </a:rPr>
              <a:t>Compensations pour les salariés travaillant sur site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1"/>
                </a:solidFill>
              </a:rPr>
              <a:t> Maintien de bonnes conditions de travail sur site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769A0CE-6770-45A5-8C20-585EB2B9B406}"/>
              </a:ext>
            </a:extLst>
          </p:cNvPr>
          <p:cNvSpPr txBox="1"/>
          <p:nvPr/>
        </p:nvSpPr>
        <p:spPr>
          <a:xfrm>
            <a:off x="2679999" y="2462580"/>
            <a:ext cx="3182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CADRES / NON-CADRES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1E50646-9348-4C27-B09D-64B2F74754AD}"/>
              </a:ext>
            </a:extLst>
          </p:cNvPr>
          <p:cNvSpPr txBox="1"/>
          <p:nvPr/>
        </p:nvSpPr>
        <p:spPr>
          <a:xfrm>
            <a:off x="6667642" y="2462580"/>
            <a:ext cx="2813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FEMMES / HOMMES</a:t>
            </a:r>
          </a:p>
        </p:txBody>
      </p:sp>
    </p:spTree>
    <p:extLst>
      <p:ext uri="{BB962C8B-B14F-4D97-AF65-F5344CB8AC3E}">
        <p14:creationId xmlns:p14="http://schemas.microsoft.com/office/powerpoint/2010/main" val="8965524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711FDD99ACE74289CEE4D33799199C" ma:contentTypeVersion="12" ma:contentTypeDescription="Crée un document." ma:contentTypeScope="" ma:versionID="7ec91e85c4ad65da6335f130889c1d50">
  <xsd:schema xmlns:xsd="http://www.w3.org/2001/XMLSchema" xmlns:xs="http://www.w3.org/2001/XMLSchema" xmlns:p="http://schemas.microsoft.com/office/2006/metadata/properties" xmlns:ns2="37eb4e4c-a2c3-4066-9cf0-06a5508e9859" xmlns:ns3="24e960f3-132a-4c10-994d-d301c8f0635a" targetNamespace="http://schemas.microsoft.com/office/2006/metadata/properties" ma:root="true" ma:fieldsID="e156c4a13fa56f55feadee19adac0f7b" ns2:_="" ns3:_="">
    <xsd:import namespace="37eb4e4c-a2c3-4066-9cf0-06a5508e9859"/>
    <xsd:import namespace="24e960f3-132a-4c10-994d-d301c8f063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b4e4c-a2c3-4066-9cf0-06a5508e98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960f3-132a-4c10-994d-d301c8f063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17814C-7571-4BDB-A4FF-D97E4D8EEF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96CA7C-64E8-417D-AC7B-81BB4612F4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eb4e4c-a2c3-4066-9cf0-06a5508e9859"/>
    <ds:schemaRef ds:uri="24e960f3-132a-4c10-994d-d301c8f063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5FF49A-7E06-47EA-997F-DBCA520B0C6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481</Words>
  <Application>Microsoft Office PowerPoint</Application>
  <PresentationFormat>Grand écran</PresentationFormat>
  <Paragraphs>83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Bodoni URW Medium</vt:lpstr>
      <vt:lpstr>Calibri</vt:lpstr>
      <vt:lpstr>Calibri Light</vt:lpstr>
      <vt:lpstr>Courier New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Stagiaire6 (MGGVOLTAIRE)</dc:creator>
  <cp:lastModifiedBy>Utilisateur2</cp:lastModifiedBy>
  <cp:revision>75</cp:revision>
  <dcterms:created xsi:type="dcterms:W3CDTF">2021-06-02T14:39:52Z</dcterms:created>
  <dcterms:modified xsi:type="dcterms:W3CDTF">2021-09-22T14:50:04Z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0x010100FD711FDD99ACE74289CEE4D33799199C</vt:lpwstr>
  </property>
</Properties>
</file>